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340" r:id="rId3"/>
    <p:sldId id="342" r:id="rId4"/>
    <p:sldId id="343" r:id="rId5"/>
    <p:sldId id="344" r:id="rId6"/>
    <p:sldId id="346" r:id="rId7"/>
    <p:sldId id="347" r:id="rId8"/>
    <p:sldId id="348" r:id="rId9"/>
    <p:sldId id="350" r:id="rId10"/>
    <p:sldId id="349" r:id="rId11"/>
    <p:sldId id="351" r:id="rId12"/>
    <p:sldId id="352" r:id="rId13"/>
    <p:sldId id="353" r:id="rId14"/>
    <p:sldId id="354" r:id="rId15"/>
    <p:sldId id="355" r:id="rId16"/>
    <p:sldId id="341" r:id="rId17"/>
    <p:sldId id="356" r:id="rId18"/>
    <p:sldId id="360" r:id="rId19"/>
    <p:sldId id="361" r:id="rId20"/>
    <p:sldId id="363" r:id="rId21"/>
    <p:sldId id="368" r:id="rId22"/>
    <p:sldId id="359" r:id="rId23"/>
    <p:sldId id="364" r:id="rId24"/>
    <p:sldId id="365" r:id="rId25"/>
    <p:sldId id="367" r:id="rId26"/>
    <p:sldId id="357" r:id="rId27"/>
  </p:sldIdLst>
  <p:sldSz cx="9144000" cy="6858000" type="screen4x3"/>
  <p:notesSz cx="6799263" cy="9929813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47"/>
    <a:srgbClr val="72D565"/>
    <a:srgbClr val="C2E49C"/>
    <a:srgbClr val="4F81BD"/>
    <a:srgbClr val="FF0000"/>
    <a:srgbClr val="00B050"/>
    <a:srgbClr val="000000"/>
    <a:srgbClr val="EEE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625" autoAdjust="0"/>
    <p:restoredTop sz="99195" autoAdjust="0"/>
  </p:normalViewPr>
  <p:slideViewPr>
    <p:cSldViewPr snapToGrid="0">
      <p:cViewPr varScale="1">
        <p:scale>
          <a:sx n="112" d="100"/>
          <a:sy n="112" d="100"/>
        </p:scale>
        <p:origin x="118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EF537-5930-4493-8A03-0EBB9C3049ED}" type="datetimeFigureOut">
              <a:rPr lang="sl-SI"/>
              <a:pPr>
                <a:defRPr/>
              </a:pPr>
              <a:t>21. 10. 2024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67D75-508B-44E0-9C72-EDED0F53832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BD6FF-70A7-4C10-ADC1-596FF4B9D5A7}" type="datetimeFigureOut">
              <a:rPr lang="sl-SI"/>
              <a:pPr>
                <a:defRPr/>
              </a:pPr>
              <a:t>21. 10. 2024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E7B1D-91A7-439C-8850-18E195A1380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3E354-36DB-4E26-A037-0D5C8D1A903E}" type="datetimeFigureOut">
              <a:rPr lang="sl-SI"/>
              <a:pPr>
                <a:defRPr/>
              </a:pPr>
              <a:t>21. 10. 2024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2958-458D-4777-A0D6-C6CC7666B39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5092A-D9C8-4973-A05D-D0A4CCD23AFD}" type="datetimeFigureOut">
              <a:rPr lang="sl-SI"/>
              <a:pPr>
                <a:defRPr/>
              </a:pPr>
              <a:t>21. 10. 2024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6221-476E-4CB2-819C-5177AFCEA36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96576-DE63-4BF4-A189-462768BBEEF2}" type="datetimeFigureOut">
              <a:rPr lang="sl-SI"/>
              <a:pPr>
                <a:defRPr/>
              </a:pPr>
              <a:t>21. 10. 2024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E4849-B497-491F-A0B4-2A4127A70AC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D3097-CE54-48A6-BF11-B8A807347499}" type="datetimeFigureOut">
              <a:rPr lang="sl-SI"/>
              <a:pPr>
                <a:defRPr/>
              </a:pPr>
              <a:t>21. 10. 2024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2CE07-80B9-4D84-9BF4-D6EB48C16C8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62764-F942-459F-9D25-1DC020A4DF00}" type="datetimeFigureOut">
              <a:rPr lang="sl-SI"/>
              <a:pPr>
                <a:defRPr/>
              </a:pPr>
              <a:t>21. 10. 2024</a:t>
            </a:fld>
            <a:endParaRPr lang="sl-S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DBBEC-10E2-429D-AFDB-DE2891E7B64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1E666-6D30-45FF-9523-2B8CB169572F}" type="datetimeFigureOut">
              <a:rPr lang="sl-SI"/>
              <a:pPr>
                <a:defRPr/>
              </a:pPr>
              <a:t>21. 10. 2024</a:t>
            </a:fld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48E32-B568-4012-B395-A92D21A0C60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A81AF-5A09-47DD-8F75-CF203BE1C74D}" type="datetimeFigureOut">
              <a:rPr lang="sl-SI"/>
              <a:pPr>
                <a:defRPr/>
              </a:pPr>
              <a:t>21. 10. 2024</a:t>
            </a:fld>
            <a:endParaRPr lang="sl-S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4DF1E-8020-4683-8A5E-8C209E1A015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9DDF6-3DB2-443D-ADC0-30A89956F80E}" type="datetimeFigureOut">
              <a:rPr lang="sl-SI"/>
              <a:pPr>
                <a:defRPr/>
              </a:pPr>
              <a:t>21. 10. 2024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10710-10D1-4F44-9FB2-A2DE110364C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295FB-0FDE-43DE-BAD7-6E4F9A346D38}" type="datetimeFigureOut">
              <a:rPr lang="sl-SI"/>
              <a:pPr>
                <a:defRPr/>
              </a:pPr>
              <a:t>21. 10. 2024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7FC75-5AE7-4583-B889-DBA41F43838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C51C6D-3B1C-493A-87F3-B2E4F4F8CC76}" type="datetimeFigureOut">
              <a:rPr lang="sl-SI"/>
              <a:pPr>
                <a:defRPr/>
              </a:pPr>
              <a:t>21. 10. 2024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285823-57B8-4A06-9748-3A496EE1375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76200" y="1528142"/>
            <a:ext cx="9143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/>
              <a:t>REVITALIZACIJA URBANIH  IN NARAVNIH PROSTOROV</a:t>
            </a:r>
            <a:endParaRPr lang="sl-SI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81"/>
                    </a14:imgEffect>
                    <a14:imgEffect>
                      <a14:saturation sat="109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019549"/>
            <a:ext cx="4505324" cy="283845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"/>
                    </a14:imgEffect>
                    <a14:imgEffect>
                      <a14:colorTemperature colorTemp="7988"/>
                    </a14:imgEffect>
                    <a14:imgEffect>
                      <a14:saturation sat="46000"/>
                    </a14:imgEffect>
                    <a14:imgEffect>
                      <a14:brightnessContrast bright="14000"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674" y="4019549"/>
            <a:ext cx="4505325" cy="2838451"/>
          </a:xfrm>
          <a:prstGeom prst="rect">
            <a:avLst/>
          </a:prstGeom>
        </p:spPr>
      </p:pic>
      <p:sp>
        <p:nvSpPr>
          <p:cNvPr id="16" name="Pravokotnik 15"/>
          <p:cNvSpPr/>
          <p:nvPr/>
        </p:nvSpPr>
        <p:spPr>
          <a:xfrm>
            <a:off x="4605336" y="152740"/>
            <a:ext cx="40195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Trajnostno načrtovanje in izvedba </a:t>
            </a:r>
          </a:p>
          <a:p>
            <a:r>
              <a:rPr lang="sl-SI" sz="1400" b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revitalizacijskih</a:t>
            </a:r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in sanacijskih ukrepov in posegov </a:t>
            </a:r>
          </a:p>
          <a:p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na industrijsko degradiranih območjih </a:t>
            </a:r>
          </a:p>
          <a:p>
            <a:r>
              <a:rPr lang="sl-SI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opuščenih in aktivnih nahajališč mineralnih surovin </a:t>
            </a:r>
            <a:endParaRPr lang="sl-SI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Pravokotnik 16"/>
          <p:cNvSpPr/>
          <p:nvPr/>
        </p:nvSpPr>
        <p:spPr>
          <a:xfrm>
            <a:off x="4638674" y="2513615"/>
            <a:ext cx="160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500" b="1" dirty="0">
                <a:latin typeface="Calibri Light" pitchFamily="34" charset="0"/>
              </a:rPr>
              <a:t>Vojko</a:t>
            </a:r>
            <a:r>
              <a:rPr lang="sl-SI" b="1" dirty="0">
                <a:latin typeface="Calibri Light" pitchFamily="34" charset="0"/>
              </a:rPr>
              <a:t> </a:t>
            </a:r>
            <a:r>
              <a:rPr lang="sl-SI" sz="1500" b="1" dirty="0">
                <a:latin typeface="Calibri Light" pitchFamily="34" charset="0"/>
              </a:rPr>
              <a:t>Pavčič</a:t>
            </a:r>
            <a:r>
              <a:rPr lang="sl-SI" b="1" dirty="0">
                <a:latin typeface="Calibri Light" pitchFamily="34" charset="0"/>
              </a:rPr>
              <a:t>, </a:t>
            </a:r>
            <a:r>
              <a:rPr lang="sl-SI" b="1" dirty="0" err="1">
                <a:latin typeface="Calibri Light" pitchFamily="34" charset="0"/>
              </a:rPr>
              <a:t>udia</a:t>
            </a:r>
            <a:endParaRPr lang="sl-SI" b="1" dirty="0">
              <a:latin typeface="Calibri Light" pitchFamily="34" charset="0"/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4652960" y="3129756"/>
            <a:ext cx="2868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latin typeface="Calibri Light" pitchFamily="34" charset="0"/>
              </a:rPr>
              <a:t>GZS, Ljubljana </a:t>
            </a:r>
            <a:r>
              <a:rPr lang="sl-SI" sz="1400" dirty="0">
                <a:latin typeface="Calibri Light" pitchFamily="34" charset="0"/>
              </a:rPr>
              <a:t>oktober</a:t>
            </a:r>
            <a:r>
              <a:rPr lang="sl-SI" dirty="0">
                <a:latin typeface="Calibri Light" pitchFamily="34" charset="0"/>
              </a:rPr>
              <a:t>  2024</a:t>
            </a:r>
          </a:p>
        </p:txBody>
      </p:sp>
      <p:sp>
        <p:nvSpPr>
          <p:cNvPr id="20" name="Pravokotnik 19"/>
          <p:cNvSpPr/>
          <p:nvPr/>
        </p:nvSpPr>
        <p:spPr>
          <a:xfrm>
            <a:off x="2371724" y="1959617"/>
            <a:ext cx="2200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b="1" dirty="0">
                <a:solidFill>
                  <a:srgbClr val="FF0000"/>
                </a:solidFill>
                <a:latin typeface="Calibri Light" pitchFamily="34" charset="0"/>
              </a:rPr>
              <a:t>arhitekturno </a:t>
            </a:r>
          </a:p>
          <a:p>
            <a:pPr algn="r"/>
            <a:r>
              <a:rPr lang="sl-SI" b="1" dirty="0">
                <a:solidFill>
                  <a:srgbClr val="FF0000"/>
                </a:solidFill>
                <a:latin typeface="Calibri Light" pitchFamily="34" charset="0"/>
              </a:rPr>
              <a:t>preoblikovanje</a:t>
            </a:r>
          </a:p>
          <a:p>
            <a:pPr algn="r"/>
            <a:r>
              <a:rPr lang="sl-SI" b="1" dirty="0">
                <a:solidFill>
                  <a:srgbClr val="FF0000"/>
                </a:solidFill>
                <a:latin typeface="Calibri Light" pitchFamily="34" charset="0"/>
              </a:rPr>
              <a:t>degradiranega okolja</a:t>
            </a:r>
          </a:p>
        </p:txBody>
      </p:sp>
    </p:spTree>
    <p:extLst>
      <p:ext uri="{BB962C8B-B14F-4D97-AF65-F5344CB8AC3E}">
        <p14:creationId xmlns:p14="http://schemas.microsoft.com/office/powerpoint/2010/main" val="1275444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/>
          <p:cNvSpPr/>
          <p:nvPr/>
        </p:nvSpPr>
        <p:spPr>
          <a:xfrm>
            <a:off x="7836028" y="6070025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+mn-lt"/>
              </a:rPr>
              <a:t>Danes</a:t>
            </a:r>
            <a:endParaRPr lang="sl-SI" dirty="0">
              <a:latin typeface="+mn-lt"/>
            </a:endParaRPr>
          </a:p>
        </p:txBody>
      </p:sp>
      <p:sp>
        <p:nvSpPr>
          <p:cNvPr id="11" name="Naslov 1"/>
          <p:cNvSpPr>
            <a:spLocks noGrp="1"/>
          </p:cNvSpPr>
          <p:nvPr>
            <p:ph type="title"/>
          </p:nvPr>
        </p:nvSpPr>
        <p:spPr>
          <a:xfrm>
            <a:off x="6238876" y="274638"/>
            <a:ext cx="2447924" cy="1125537"/>
          </a:xfrm>
        </p:spPr>
        <p:txBody>
          <a:bodyPr/>
          <a:lstStyle/>
          <a:p>
            <a:r>
              <a:rPr lang="sl-SI" sz="1800" b="1" dirty="0"/>
              <a:t>                  MADRID RIO</a:t>
            </a:r>
            <a:br>
              <a:rPr lang="sl-SI" sz="1800" b="1" dirty="0"/>
            </a:br>
            <a:r>
              <a:rPr lang="sl-SI" sz="1800" b="1" dirty="0"/>
              <a:t>   </a:t>
            </a:r>
            <a:r>
              <a:rPr lang="sl-SI" sz="1700" b="1" dirty="0">
                <a:solidFill>
                  <a:srgbClr val="00B050"/>
                </a:solidFill>
              </a:rPr>
              <a:t>zelena pljuča Madrida</a:t>
            </a:r>
            <a:br>
              <a:rPr lang="sl-SI" sz="8800" dirty="0"/>
            </a:br>
            <a:endParaRPr lang="sl-SI" dirty="0"/>
          </a:p>
        </p:txBody>
      </p:sp>
      <p:pic>
        <p:nvPicPr>
          <p:cNvPr id="14" name="Označba mesta vsebine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55" b="34858"/>
          <a:stretch/>
        </p:blipFill>
        <p:spPr>
          <a:xfrm>
            <a:off x="0" y="3000375"/>
            <a:ext cx="4572000" cy="3857625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83" y="807616"/>
            <a:ext cx="1965582" cy="1391223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582" y="2299892"/>
            <a:ext cx="1965582" cy="2622216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582" y="4981854"/>
            <a:ext cx="1965582" cy="10284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4572000" cy="2905125"/>
          </a:xfrm>
          <a:prstGeom prst="rect">
            <a:avLst/>
          </a:prstGeom>
        </p:spPr>
      </p:pic>
      <p:sp>
        <p:nvSpPr>
          <p:cNvPr id="18" name="Pravokotnik 17"/>
          <p:cNvSpPr/>
          <p:nvPr/>
        </p:nvSpPr>
        <p:spPr>
          <a:xfrm>
            <a:off x="4695620" y="4299357"/>
            <a:ext cx="17623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b="1" dirty="0" err="1">
                <a:solidFill>
                  <a:srgbClr val="FF0000"/>
                </a:solidFill>
                <a:latin typeface="+mn-lt"/>
              </a:rPr>
              <a:t>Absorbcija</a:t>
            </a:r>
            <a:r>
              <a:rPr lang="sl-SI" sz="2000" b="1" dirty="0">
                <a:solidFill>
                  <a:srgbClr val="FF0000"/>
                </a:solidFill>
                <a:latin typeface="+mn-lt"/>
              </a:rPr>
              <a:t> C02</a:t>
            </a:r>
            <a:endParaRPr lang="sl-SI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4682283" y="5182889"/>
            <a:ext cx="17890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b="1" dirty="0">
                <a:solidFill>
                  <a:srgbClr val="FF0000"/>
                </a:solidFill>
                <a:latin typeface="+mn-lt"/>
              </a:rPr>
              <a:t>emisije </a:t>
            </a:r>
          </a:p>
          <a:p>
            <a:pPr algn="ctr"/>
            <a:r>
              <a:rPr lang="sl-SI" b="1" dirty="0">
                <a:solidFill>
                  <a:srgbClr val="FF0000"/>
                </a:solidFill>
                <a:latin typeface="+mn-lt"/>
              </a:rPr>
              <a:t>727 avtomobilov</a:t>
            </a:r>
          </a:p>
          <a:p>
            <a:pPr algn="ctr"/>
            <a:r>
              <a:rPr lang="sl-SI" b="1" dirty="0">
                <a:solidFill>
                  <a:srgbClr val="FF0000"/>
                </a:solidFill>
                <a:latin typeface="+mn-lt"/>
              </a:rPr>
              <a:t>na dan</a:t>
            </a:r>
            <a:endParaRPr lang="sl-SI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5369843" y="4618013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600" b="1" dirty="0">
                <a:solidFill>
                  <a:srgbClr val="FF0000"/>
                </a:solidFill>
                <a:latin typeface="+mn-lt"/>
              </a:rPr>
              <a:t>=</a:t>
            </a:r>
            <a:endParaRPr lang="sl-SI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Pravokotnik 18"/>
          <p:cNvSpPr/>
          <p:nvPr/>
        </p:nvSpPr>
        <p:spPr>
          <a:xfrm>
            <a:off x="4498772" y="1194186"/>
            <a:ext cx="2156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+mn-lt"/>
              </a:rPr>
              <a:t>Sodelovanje javnosti</a:t>
            </a:r>
            <a:endParaRPr lang="sl-SI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3285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76200" y="337490"/>
            <a:ext cx="9143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/>
              <a:t>                                   </a:t>
            </a:r>
            <a:r>
              <a:rPr lang="sl-SI" b="1" dirty="0">
                <a:latin typeface="+mn-lt"/>
              </a:rPr>
              <a:t>                          </a:t>
            </a:r>
            <a:r>
              <a:rPr lang="sl-SI" b="1" dirty="0"/>
              <a:t>REVITALIZACIJA NARAVNIH PROSTOROV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  <a14:imgEffect>
                      <a14:colorTemperature colorTemp="7988"/>
                    </a14:imgEffect>
                    <a14:imgEffect>
                      <a14:saturation sat="46000"/>
                    </a14:imgEffect>
                    <a14:imgEffect>
                      <a14:brightnessContrast bright="14000"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8125" y="3933240"/>
            <a:ext cx="4642316" cy="2924759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6486523" y="921041"/>
            <a:ext cx="2200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b="1" dirty="0">
                <a:solidFill>
                  <a:srgbClr val="FF0000"/>
                </a:solidFill>
                <a:latin typeface="Calibri Light" pitchFamily="34" charset="0"/>
              </a:rPr>
              <a:t>KAMNOLOMI</a:t>
            </a:r>
          </a:p>
          <a:p>
            <a:pPr algn="r"/>
            <a:r>
              <a:rPr lang="sl-SI" b="1" dirty="0">
                <a:solidFill>
                  <a:srgbClr val="FF0000"/>
                </a:solidFill>
                <a:latin typeface="Calibri Light" pitchFamily="34" charset="0"/>
              </a:rPr>
              <a:t>od zapuščenih do obnovljenih prostorov </a:t>
            </a:r>
          </a:p>
        </p:txBody>
      </p:sp>
    </p:spTree>
    <p:extLst>
      <p:ext uri="{BB962C8B-B14F-4D97-AF65-F5344CB8AC3E}">
        <p14:creationId xmlns:p14="http://schemas.microsoft.com/office/powerpoint/2010/main" val="830437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88" y="605693"/>
            <a:ext cx="3604352" cy="266650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88" y="3446674"/>
            <a:ext cx="3604352" cy="2623351"/>
          </a:xfrm>
          <a:prstGeom prst="rect">
            <a:avLst/>
          </a:prstGeom>
        </p:spPr>
      </p:pic>
      <p:sp>
        <p:nvSpPr>
          <p:cNvPr id="22" name="Pravokotnik 21"/>
          <p:cNvSpPr/>
          <p:nvPr/>
        </p:nvSpPr>
        <p:spPr>
          <a:xfrm>
            <a:off x="7512824" y="6070025"/>
            <a:ext cx="1173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+mn-lt"/>
              </a:rPr>
              <a:t>Zgodovina</a:t>
            </a:r>
            <a:endParaRPr lang="sl-SI" dirty="0">
              <a:latin typeface="+mn-lt"/>
            </a:endParaRPr>
          </a:p>
        </p:txBody>
      </p:sp>
      <p:sp>
        <p:nvSpPr>
          <p:cNvPr id="30" name="Naslov 1"/>
          <p:cNvSpPr>
            <a:spLocks noGrp="1"/>
          </p:cNvSpPr>
          <p:nvPr>
            <p:ph type="title"/>
          </p:nvPr>
        </p:nvSpPr>
        <p:spPr>
          <a:xfrm>
            <a:off x="6238876" y="274638"/>
            <a:ext cx="2447924" cy="1201737"/>
          </a:xfrm>
        </p:spPr>
        <p:txBody>
          <a:bodyPr/>
          <a:lstStyle/>
          <a:p>
            <a:pPr algn="r"/>
            <a:r>
              <a:rPr lang="sl-SI" sz="1800" b="1" dirty="0"/>
              <a:t> Opuščeni kamnolomi</a:t>
            </a:r>
            <a:br>
              <a:rPr lang="sl-SI" sz="1800" b="1" dirty="0"/>
            </a:br>
            <a:r>
              <a:rPr lang="sl-SI" sz="1800" b="1" dirty="0"/>
              <a:t>   </a:t>
            </a:r>
            <a:br>
              <a:rPr lang="sl-SI" sz="8800" dirty="0"/>
            </a:b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6530474" y="975598"/>
            <a:ext cx="2191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+mn-lt"/>
              </a:rPr>
              <a:t>- POGREBNI NAMENI</a:t>
            </a:r>
            <a:endParaRPr lang="sl-SI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6530474" y="1530539"/>
            <a:ext cx="1026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+mn-lt"/>
              </a:rPr>
              <a:t>- ZAPORI</a:t>
            </a:r>
            <a:endParaRPr lang="sl-SI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6530474" y="2104945"/>
            <a:ext cx="2288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+mn-lt"/>
              </a:rPr>
              <a:t>- BIVALIŠČA ZA REVNE</a:t>
            </a:r>
            <a:endParaRPr lang="sl-SI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6606426" y="4389017"/>
            <a:ext cx="234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+mn-lt"/>
              </a:rPr>
              <a:t>- VRTOVI V RENESANSI</a:t>
            </a:r>
            <a:endParaRPr lang="sl-SI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4697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6"/>
          <p:cNvSpPr/>
          <p:nvPr/>
        </p:nvSpPr>
        <p:spPr>
          <a:xfrm>
            <a:off x="1053900" y="3214160"/>
            <a:ext cx="3191148" cy="319114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5" name="Pravokotnik 4"/>
          <p:cNvSpPr/>
          <p:nvPr/>
        </p:nvSpPr>
        <p:spPr>
          <a:xfrm>
            <a:off x="1246415" y="3788720"/>
            <a:ext cx="3116580" cy="2052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Times New Roman" panose="02020603050405020304" pitchFamily="18" charset="0"/>
              </a:rPr>
              <a:t>- parki in javni vrtovi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Times New Roman" panose="02020603050405020304" pitchFamily="18" charset="0"/>
              </a:rPr>
              <a:t>- splošni skupne prostori 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Times New Roman" panose="02020603050405020304" pitchFamily="18" charset="0"/>
              </a:rPr>
              <a:t>- objekti za športe na prostem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Times New Roman" panose="02020603050405020304" pitchFamily="18" charset="0"/>
              </a:rPr>
              <a:t>- šolska igrišča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Times New Roman" panose="02020603050405020304" pitchFamily="18" charset="0"/>
              </a:rPr>
              <a:t>- vodne površine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Times New Roman" panose="02020603050405020304" pitchFamily="18" charset="0"/>
              </a:rPr>
              <a:t>- skupnostni vrtovi in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Times New Roman" panose="02020603050405020304" pitchFamily="18" charset="0"/>
              </a:rPr>
              <a:t>- zapuščena zemljišča</a:t>
            </a:r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16"/>
          <p:cNvSpPr/>
          <p:nvPr/>
        </p:nvSpPr>
        <p:spPr>
          <a:xfrm>
            <a:off x="1457035" y="459950"/>
            <a:ext cx="2384878" cy="23848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7" name="Pravokotnik 6"/>
          <p:cNvSpPr/>
          <p:nvPr/>
        </p:nvSpPr>
        <p:spPr>
          <a:xfrm>
            <a:off x="1935099" y="1467723"/>
            <a:ext cx="1428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Times New Roman" panose="02020603050405020304" pitchFamily="18" charset="0"/>
              </a:rPr>
              <a:t>KAMNOLOMI</a:t>
            </a:r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Puščica dol 7"/>
          <p:cNvSpPr/>
          <p:nvPr/>
        </p:nvSpPr>
        <p:spPr>
          <a:xfrm>
            <a:off x="2407158" y="2656114"/>
            <a:ext cx="484632" cy="661852"/>
          </a:xfrm>
          <a:prstGeom prst="downArrow">
            <a:avLst/>
          </a:prstGeom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avokotnik 9"/>
          <p:cNvSpPr/>
          <p:nvPr/>
        </p:nvSpPr>
        <p:spPr>
          <a:xfrm>
            <a:off x="7836028" y="6070025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b="1" dirty="0">
                <a:latin typeface="+mn-lt"/>
              </a:rPr>
              <a:t>PPG17</a:t>
            </a:r>
            <a:endParaRPr lang="sl-SI" dirty="0">
              <a:latin typeface="+mn-lt"/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5238750" y="3686349"/>
            <a:ext cx="34480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sz="2000" b="1" dirty="0">
                <a:solidFill>
                  <a:srgbClr val="009E47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Zelene infrastrukture so s spodbujanjem uporabe naravnega kapitala zasnovane tako, da ekološko uravnovesijo območja, ter zagotavljajo široki spekter ekosistemskih storitev.</a:t>
            </a:r>
            <a:endParaRPr lang="sl-SI" sz="2000" b="1" dirty="0">
              <a:solidFill>
                <a:srgbClr val="009E4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6485172" y="454953"/>
            <a:ext cx="2201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b="1" dirty="0">
                <a:latin typeface="+mn-lt"/>
              </a:rPr>
              <a:t>Opuščeni kamnolomi</a:t>
            </a:r>
            <a:endParaRPr lang="sl-SI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3412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4078140" y="6070025"/>
            <a:ext cx="4570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b="1" dirty="0">
                <a:latin typeface="+mn-lt"/>
              </a:rPr>
              <a:t>Merila za preureditev opuščenih kamnolomov</a:t>
            </a:r>
            <a:endParaRPr lang="sl-SI" dirty="0">
              <a:latin typeface="+mn-lt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 bwMode="auto">
          <a:xfrm>
            <a:off x="6238876" y="274638"/>
            <a:ext cx="2447924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sl-SI" sz="1800" b="1" dirty="0"/>
              <a:t> Opuščeni kamnolomi</a:t>
            </a:r>
            <a:br>
              <a:rPr lang="sl-SI" sz="1800" b="1" dirty="0"/>
            </a:br>
            <a:r>
              <a:rPr lang="sl-SI" sz="1800" b="1" dirty="0"/>
              <a:t>   </a:t>
            </a:r>
            <a:br>
              <a:rPr lang="sl-SI" sz="8800" dirty="0"/>
            </a:b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2596106" y="3244334"/>
            <a:ext cx="4882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kako se lotiti prenove kamnolomov?</a:t>
            </a:r>
            <a:endParaRPr lang="sl-SI" sz="2400" dirty="0"/>
          </a:p>
        </p:txBody>
      </p:sp>
      <p:sp>
        <p:nvSpPr>
          <p:cNvPr id="8" name="Elipsa 7"/>
          <p:cNvSpPr/>
          <p:nvPr/>
        </p:nvSpPr>
        <p:spPr>
          <a:xfrm>
            <a:off x="5046260" y="2667000"/>
            <a:ext cx="1524000" cy="15240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6097817" y="1883364"/>
            <a:ext cx="953980" cy="95398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Elipsa 9"/>
          <p:cNvSpPr/>
          <p:nvPr/>
        </p:nvSpPr>
        <p:spPr>
          <a:xfrm>
            <a:off x="6973596" y="1476375"/>
            <a:ext cx="639127" cy="63912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Elipsa 10"/>
          <p:cNvSpPr/>
          <p:nvPr/>
        </p:nvSpPr>
        <p:spPr>
          <a:xfrm>
            <a:off x="7686234" y="1332411"/>
            <a:ext cx="463527" cy="463527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9132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580286" y="956716"/>
            <a:ext cx="2149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Morfologija ozemlja </a:t>
            </a:r>
            <a:endParaRPr lang="sl-SI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6580286" y="2754273"/>
            <a:ext cx="2333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Namembnost uporabe</a:t>
            </a:r>
            <a:endParaRPr lang="sl-SI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361950" y="3405783"/>
            <a:ext cx="56034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Times New Roman" panose="02020603050405020304" pitchFamily="18" charset="0"/>
              </a:rPr>
              <a:t>Naravoslovna temelji na ekološki analizi ozemlja in predlaga ustvarjanje habitata, ki je čim bolj podoben naravnemu. </a:t>
            </a:r>
            <a:r>
              <a:rPr lang="sl-SI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Govorimo o krajinsko parkovnem preoblikovanju pretežno zaznamovanem z učnimi potmi,…. 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Times New Roman" panose="02020603050405020304" pitchFamily="18" charset="0"/>
              </a:rPr>
              <a:t>Rekreacijska rehabilitacija pa skupaj s kulturnimi in izobraževalnimi komponentami, uresničuje višje cilje. </a:t>
            </a:r>
            <a:r>
              <a:rPr lang="sl-SI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Sem spadajo galerije, muzeji, glasbene in športne dejavnosti ter prostori za prosti čas.</a:t>
            </a:r>
            <a:endParaRPr lang="sl-SI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361950" y="956884"/>
            <a:ext cx="5489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Times New Roman" panose="02020603050405020304" pitchFamily="18" charset="0"/>
              </a:rPr>
              <a:t>Odvisna je od tipa kamnolomov, ki imajo v prostoru značilne geometrijske podobe. Ker jih je ustvaril človek, se le-te razlikujejo od tistih naravnega izvora.</a:t>
            </a:r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6483144" y="6226195"/>
            <a:ext cx="2527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atin typeface="+mn-lt"/>
              </a:rPr>
              <a:t> Merila za preureditev</a:t>
            </a:r>
            <a:endParaRPr lang="sl-SI" dirty="0">
              <a:latin typeface="+mn-lt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6485172" y="454953"/>
            <a:ext cx="2201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b="1" dirty="0">
                <a:latin typeface="+mn-lt"/>
              </a:rPr>
              <a:t>Opuščeni kamnolomi</a:t>
            </a:r>
            <a:endParaRPr lang="sl-SI" dirty="0">
              <a:latin typeface="+mn-lt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6580286" y="32805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naravoslovje </a:t>
            </a:r>
          </a:p>
          <a:p>
            <a:pPr algn="just">
              <a:spcAft>
                <a:spcPts val="0"/>
              </a:spcAft>
            </a:pPr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rekreacija</a:t>
            </a:r>
          </a:p>
          <a:p>
            <a:pPr algn="just">
              <a:spcAft>
                <a:spcPts val="0"/>
              </a:spcAft>
            </a:pPr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kultura</a:t>
            </a:r>
          </a:p>
          <a:p>
            <a:pPr algn="just">
              <a:spcAft>
                <a:spcPts val="0"/>
              </a:spcAft>
            </a:pPr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izobraževanje</a:t>
            </a:r>
          </a:p>
        </p:txBody>
      </p:sp>
    </p:spTree>
    <p:extLst>
      <p:ext uri="{BB962C8B-B14F-4D97-AF65-F5344CB8AC3E}">
        <p14:creationId xmlns:p14="http://schemas.microsoft.com/office/powerpoint/2010/main" val="197329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lika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3" t="3105" r="63703" b="85944"/>
          <a:stretch/>
        </p:blipFill>
        <p:spPr>
          <a:xfrm>
            <a:off x="384632" y="846732"/>
            <a:ext cx="1140887" cy="1133180"/>
          </a:xfrm>
          <a:prstGeom prst="rect">
            <a:avLst/>
          </a:prstGeom>
        </p:spPr>
      </p:pic>
      <p:sp>
        <p:nvSpPr>
          <p:cNvPr id="30" name="Pravokotnik 29"/>
          <p:cNvSpPr/>
          <p:nvPr/>
        </p:nvSpPr>
        <p:spPr>
          <a:xfrm>
            <a:off x="6412491" y="901444"/>
            <a:ext cx="2399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Kategorije preobrazbe 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91" y="454953"/>
            <a:ext cx="2416032" cy="178786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6"/>
          <a:stretch/>
        </p:blipFill>
        <p:spPr>
          <a:xfrm>
            <a:off x="1899374" y="2349244"/>
            <a:ext cx="2416031" cy="196687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9" t="11261" r="-763" b="80217"/>
          <a:stretch/>
        </p:blipFill>
        <p:spPr>
          <a:xfrm>
            <a:off x="4371561" y="1481341"/>
            <a:ext cx="1489436" cy="89042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96" y="4436486"/>
            <a:ext cx="2431109" cy="1795548"/>
          </a:xfrm>
          <a:prstGeom prst="rect">
            <a:avLst/>
          </a:prstGeom>
        </p:spPr>
      </p:pic>
      <p:sp>
        <p:nvSpPr>
          <p:cNvPr id="23" name="Pravokotnik 22"/>
          <p:cNvSpPr/>
          <p:nvPr/>
        </p:nvSpPr>
        <p:spPr>
          <a:xfrm>
            <a:off x="384632" y="526971"/>
            <a:ext cx="1244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POLNJENJE</a:t>
            </a:r>
            <a:endParaRPr lang="sl-SI" b="1" dirty="0"/>
          </a:p>
        </p:txBody>
      </p:sp>
      <p:pic>
        <p:nvPicPr>
          <p:cNvPr id="26" name="Slika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1" t="37029" b="56388"/>
          <a:stretch/>
        </p:blipFill>
        <p:spPr>
          <a:xfrm>
            <a:off x="4330533" y="5587299"/>
            <a:ext cx="1525821" cy="725914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7" t="21733" r="1" b="68041"/>
          <a:stretch/>
        </p:blipFill>
        <p:spPr>
          <a:xfrm>
            <a:off x="4397390" y="3385328"/>
            <a:ext cx="1499992" cy="1051158"/>
          </a:xfrm>
          <a:prstGeom prst="rect">
            <a:avLst/>
          </a:prstGeom>
        </p:spPr>
      </p:pic>
      <p:sp>
        <p:nvSpPr>
          <p:cNvPr id="28" name="Pravokotnik 27"/>
          <p:cNvSpPr/>
          <p:nvPr/>
        </p:nvSpPr>
        <p:spPr>
          <a:xfrm>
            <a:off x="6483144" y="6226195"/>
            <a:ext cx="2527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atin typeface="+mn-lt"/>
              </a:rPr>
              <a:t>Merila za preureditev</a:t>
            </a:r>
            <a:endParaRPr lang="sl-SI" dirty="0">
              <a:latin typeface="+mn-lt"/>
            </a:endParaRPr>
          </a:p>
        </p:txBody>
      </p:sp>
      <p:sp>
        <p:nvSpPr>
          <p:cNvPr id="31" name="Pravokotnik 30"/>
          <p:cNvSpPr/>
          <p:nvPr/>
        </p:nvSpPr>
        <p:spPr>
          <a:xfrm>
            <a:off x="6485172" y="454953"/>
            <a:ext cx="2201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b="1" dirty="0">
                <a:latin typeface="+mn-lt"/>
              </a:rPr>
              <a:t>Opuščeni kamnolomi</a:t>
            </a:r>
            <a:endParaRPr lang="sl-SI" dirty="0">
              <a:latin typeface="+mn-lt"/>
            </a:endParaRPr>
          </a:p>
        </p:txBody>
      </p:sp>
      <p:sp>
        <p:nvSpPr>
          <p:cNvPr id="33" name="Pravokotnik 32"/>
          <p:cNvSpPr/>
          <p:nvPr/>
        </p:nvSpPr>
        <p:spPr>
          <a:xfrm>
            <a:off x="5714463" y="1926552"/>
            <a:ext cx="705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voda</a:t>
            </a:r>
            <a:endParaRPr lang="sl-SI" b="1" dirty="0"/>
          </a:p>
        </p:txBody>
      </p:sp>
      <p:sp>
        <p:nvSpPr>
          <p:cNvPr id="34" name="Pravokotnik 33"/>
          <p:cNvSpPr/>
          <p:nvPr/>
        </p:nvSpPr>
        <p:spPr>
          <a:xfrm>
            <a:off x="5785345" y="4052154"/>
            <a:ext cx="8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zemlja</a:t>
            </a:r>
            <a:endParaRPr lang="sl-SI" b="1" dirty="0"/>
          </a:p>
        </p:txBody>
      </p:sp>
      <p:sp>
        <p:nvSpPr>
          <p:cNvPr id="35" name="Pravokotnik 34"/>
          <p:cNvSpPr/>
          <p:nvPr/>
        </p:nvSpPr>
        <p:spPr>
          <a:xfrm>
            <a:off x="5688014" y="5790684"/>
            <a:ext cx="851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objekti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2877505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 txBox="1">
            <a:spLocks/>
          </p:cNvSpPr>
          <p:nvPr/>
        </p:nvSpPr>
        <p:spPr bwMode="auto">
          <a:xfrm>
            <a:off x="6238876" y="274638"/>
            <a:ext cx="2447924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sl-SI" sz="1800" b="1" dirty="0"/>
              <a:t> Opuščeni kamnolomi</a:t>
            </a:r>
            <a:br>
              <a:rPr lang="sl-SI" sz="1800" b="1" dirty="0"/>
            </a:br>
            <a:r>
              <a:rPr lang="sl-SI" sz="1800" b="1" dirty="0"/>
              <a:t>   </a:t>
            </a:r>
            <a:br>
              <a:rPr lang="sl-SI" sz="8800" dirty="0"/>
            </a:br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46178" r="65360" b="43468"/>
          <a:stretch/>
        </p:blipFill>
        <p:spPr>
          <a:xfrm>
            <a:off x="384632" y="959540"/>
            <a:ext cx="1005768" cy="1033670"/>
          </a:xfrm>
          <a:prstGeom prst="rect">
            <a:avLst/>
          </a:prstGeom>
        </p:spPr>
      </p:pic>
      <p:sp>
        <p:nvSpPr>
          <p:cNvPr id="16" name="Pravokotnik 15"/>
          <p:cNvSpPr/>
          <p:nvPr/>
        </p:nvSpPr>
        <p:spPr>
          <a:xfrm>
            <a:off x="6483144" y="6226195"/>
            <a:ext cx="2527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atin typeface="+mn-lt"/>
              </a:rPr>
              <a:t>Merila za preureditev</a:t>
            </a:r>
            <a:endParaRPr lang="sl-SI" dirty="0">
              <a:latin typeface="+mn-lt"/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6412491" y="901444"/>
            <a:ext cx="2399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Kategorije preobrazbe 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20" name="Slika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9" t="64145" r="-1903" b="24067"/>
          <a:stretch/>
        </p:blipFill>
        <p:spPr>
          <a:xfrm>
            <a:off x="4457570" y="2929528"/>
            <a:ext cx="1641887" cy="1317832"/>
          </a:xfrm>
          <a:prstGeom prst="rect">
            <a:avLst/>
          </a:prstGeom>
        </p:spPr>
      </p:pic>
      <p:sp>
        <p:nvSpPr>
          <p:cNvPr id="22" name="Pravokotnik 21"/>
          <p:cNvSpPr/>
          <p:nvPr/>
        </p:nvSpPr>
        <p:spPr>
          <a:xfrm>
            <a:off x="291866" y="532112"/>
            <a:ext cx="1573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Calibri" panose="020F0502020204030204" pitchFamily="34" charset="0"/>
              </a:rPr>
              <a:t>MODIFIKACIJA</a:t>
            </a:r>
            <a:endParaRPr lang="sl-SI" b="1" dirty="0"/>
          </a:p>
        </p:txBody>
      </p:sp>
      <p:pic>
        <p:nvPicPr>
          <p:cNvPr id="23" name="Slika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9" t="50528" r="263" b="36957"/>
          <a:stretch/>
        </p:blipFill>
        <p:spPr>
          <a:xfrm>
            <a:off x="4457572" y="1181167"/>
            <a:ext cx="1262449" cy="1114717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7" t="75727" b="12361"/>
          <a:stretch/>
        </p:blipFill>
        <p:spPr>
          <a:xfrm>
            <a:off x="4457570" y="4750806"/>
            <a:ext cx="1641887" cy="1394228"/>
          </a:xfrm>
          <a:prstGeom prst="rect">
            <a:avLst/>
          </a:prstGeom>
        </p:spPr>
      </p:pic>
      <p:sp>
        <p:nvSpPr>
          <p:cNvPr id="25" name="Pravokotnik 24"/>
          <p:cNvSpPr/>
          <p:nvPr/>
        </p:nvSpPr>
        <p:spPr>
          <a:xfrm>
            <a:off x="5730063" y="3844529"/>
            <a:ext cx="2489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poudarjanje oblike</a:t>
            </a:r>
            <a:endParaRPr lang="sl-SI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Pravokotnik 25"/>
          <p:cNvSpPr/>
          <p:nvPr/>
        </p:nvSpPr>
        <p:spPr>
          <a:xfrm>
            <a:off x="5806407" y="5762506"/>
            <a:ext cx="2489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zakrivanje oblike</a:t>
            </a:r>
            <a:endParaRPr lang="sl-SI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Pravokotnik 28"/>
          <p:cNvSpPr/>
          <p:nvPr/>
        </p:nvSpPr>
        <p:spPr>
          <a:xfrm>
            <a:off x="5714463" y="1926552"/>
            <a:ext cx="13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nova oblika</a:t>
            </a:r>
            <a:endParaRPr lang="sl-SI" b="1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6" b="9542"/>
          <a:stretch/>
        </p:blipFill>
        <p:spPr>
          <a:xfrm>
            <a:off x="1915961" y="484654"/>
            <a:ext cx="2416032" cy="181122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3"/>
          <a:stretch/>
        </p:blipFill>
        <p:spPr>
          <a:xfrm>
            <a:off x="1978750" y="2649976"/>
            <a:ext cx="2416032" cy="150598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2" b="19674"/>
          <a:stretch/>
        </p:blipFill>
        <p:spPr>
          <a:xfrm>
            <a:off x="1978750" y="4400048"/>
            <a:ext cx="2416032" cy="175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60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 bwMode="auto">
          <a:xfrm>
            <a:off x="6238876" y="274638"/>
            <a:ext cx="2447924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sl-SI" sz="1800" b="1" dirty="0"/>
              <a:t> Opuščeni kamnolomi</a:t>
            </a:r>
            <a:br>
              <a:rPr lang="sl-SI" sz="1800" b="1" dirty="0"/>
            </a:br>
            <a:r>
              <a:rPr lang="sl-SI" sz="1800" b="1" dirty="0"/>
              <a:t>   </a:t>
            </a:r>
            <a:br>
              <a:rPr lang="sl-SI" sz="8800" dirty="0"/>
            </a:b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4078" r="48334" b="86197"/>
          <a:stretch/>
        </p:blipFill>
        <p:spPr>
          <a:xfrm>
            <a:off x="181429" y="3047832"/>
            <a:ext cx="1441785" cy="1276580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6483144" y="6226195"/>
            <a:ext cx="2527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atin typeface="+mn-lt"/>
              </a:rPr>
              <a:t>Merila za preureditev</a:t>
            </a:r>
            <a:endParaRPr lang="sl-SI" dirty="0">
              <a:latin typeface="+mn-lt"/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7" t="89271" r="10910" b="332"/>
          <a:stretch/>
        </p:blipFill>
        <p:spPr>
          <a:xfrm>
            <a:off x="4423328" y="1191623"/>
            <a:ext cx="1219201" cy="1077379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6412491" y="901444"/>
            <a:ext cx="2399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Kategorije preobrazbe 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9319" r="66383" b="422"/>
          <a:stretch/>
        </p:blipFill>
        <p:spPr>
          <a:xfrm>
            <a:off x="432868" y="973547"/>
            <a:ext cx="1190346" cy="1265869"/>
          </a:xfrm>
          <a:prstGeom prst="rect">
            <a:avLst/>
          </a:prstGeom>
        </p:spPr>
      </p:pic>
      <p:sp>
        <p:nvSpPr>
          <p:cNvPr id="16" name="Pravokotnik 15"/>
          <p:cNvSpPr/>
          <p:nvPr/>
        </p:nvSpPr>
        <p:spPr>
          <a:xfrm>
            <a:off x="291866" y="532112"/>
            <a:ext cx="143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Calibri" panose="020F0502020204030204" pitchFamily="34" charset="0"/>
              </a:rPr>
              <a:t>VSTAVLJANJE</a:t>
            </a:r>
            <a:endParaRPr lang="sl-SI" b="1" dirty="0"/>
          </a:p>
        </p:txBody>
      </p:sp>
      <p:sp>
        <p:nvSpPr>
          <p:cNvPr id="2" name="Pravokotnik 1"/>
          <p:cNvSpPr/>
          <p:nvPr/>
        </p:nvSpPr>
        <p:spPr>
          <a:xfrm>
            <a:off x="1066800" y="1051560"/>
            <a:ext cx="556414" cy="294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19" y="720090"/>
            <a:ext cx="2557729" cy="1519326"/>
          </a:xfrm>
          <a:prstGeom prst="rect">
            <a:avLst/>
          </a:prstGeom>
        </p:spPr>
      </p:pic>
      <p:sp>
        <p:nvSpPr>
          <p:cNvPr id="19" name="Pravokotnik 18"/>
          <p:cNvSpPr/>
          <p:nvPr/>
        </p:nvSpPr>
        <p:spPr>
          <a:xfrm>
            <a:off x="5511029" y="1918515"/>
            <a:ext cx="1633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nova struktura</a:t>
            </a:r>
            <a:endParaRPr lang="sl-SI" b="1" dirty="0"/>
          </a:p>
        </p:txBody>
      </p:sp>
      <p:sp>
        <p:nvSpPr>
          <p:cNvPr id="20" name="Pravokotnik 19"/>
          <p:cNvSpPr/>
          <p:nvPr/>
        </p:nvSpPr>
        <p:spPr>
          <a:xfrm>
            <a:off x="291866" y="2613265"/>
            <a:ext cx="212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Calibri" panose="020F0502020204030204" pitchFamily="34" charset="0"/>
              </a:rPr>
              <a:t>MALE INTERVENCIJE</a:t>
            </a:r>
            <a:endParaRPr lang="sl-SI" b="1" dirty="0"/>
          </a:p>
        </p:txBody>
      </p:sp>
      <p:pic>
        <p:nvPicPr>
          <p:cNvPr id="21" name="Slika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01" y="2991975"/>
            <a:ext cx="2625013" cy="1630443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19" y="4777498"/>
            <a:ext cx="2625013" cy="1757424"/>
          </a:xfrm>
          <a:prstGeom prst="rect">
            <a:avLst/>
          </a:prstGeom>
        </p:spPr>
      </p:pic>
      <p:sp>
        <p:nvSpPr>
          <p:cNvPr id="23" name="Pravokotnik 22"/>
          <p:cNvSpPr/>
          <p:nvPr/>
        </p:nvSpPr>
        <p:spPr>
          <a:xfrm>
            <a:off x="4492732" y="4253086"/>
            <a:ext cx="1175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prireditve</a:t>
            </a:r>
            <a:endParaRPr lang="sl-SI" b="1" dirty="0"/>
          </a:p>
        </p:txBody>
      </p:sp>
      <p:sp>
        <p:nvSpPr>
          <p:cNvPr id="24" name="Pravokotnik 23"/>
          <p:cNvSpPr/>
          <p:nvPr/>
        </p:nvSpPr>
        <p:spPr>
          <a:xfrm>
            <a:off x="4492732" y="5856863"/>
            <a:ext cx="15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park skulptur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2325988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43130" r="57002" b="47252"/>
          <a:stretch/>
        </p:blipFill>
        <p:spPr>
          <a:xfrm>
            <a:off x="328628" y="901444"/>
            <a:ext cx="1285138" cy="123013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1" t="83838" b="5695"/>
          <a:stretch/>
        </p:blipFill>
        <p:spPr>
          <a:xfrm>
            <a:off x="4427422" y="5016977"/>
            <a:ext cx="1274614" cy="1225826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291866" y="532112"/>
            <a:ext cx="1321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Calibri" panose="020F0502020204030204" pitchFamily="34" charset="0"/>
              </a:rPr>
              <a:t>DODAJANJE</a:t>
            </a:r>
            <a:endParaRPr lang="sl-SI" b="1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0" t="48309" r="4569" b="41508"/>
          <a:stretch/>
        </p:blipFill>
        <p:spPr>
          <a:xfrm>
            <a:off x="4403804" y="1570150"/>
            <a:ext cx="1126435" cy="1192696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>
          <a:xfrm>
            <a:off x="5511029" y="4415068"/>
            <a:ext cx="1449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horizontalno</a:t>
            </a:r>
            <a:endParaRPr lang="sl-SI" b="1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3" t="60712" r="4569" b="29287"/>
          <a:stretch/>
        </p:blipFill>
        <p:spPr>
          <a:xfrm>
            <a:off x="4428950" y="3619957"/>
            <a:ext cx="1124907" cy="1198309"/>
          </a:xfrm>
          <a:prstGeom prst="rect">
            <a:avLst/>
          </a:prstGeom>
        </p:spPr>
      </p:pic>
      <p:sp>
        <p:nvSpPr>
          <p:cNvPr id="13" name="Naslov 1"/>
          <p:cNvSpPr txBox="1">
            <a:spLocks/>
          </p:cNvSpPr>
          <p:nvPr/>
        </p:nvSpPr>
        <p:spPr bwMode="auto">
          <a:xfrm>
            <a:off x="6238876" y="274638"/>
            <a:ext cx="2447924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sl-SI" sz="1800" b="1" dirty="0"/>
              <a:t> Opuščeni kamnolomi</a:t>
            </a:r>
            <a:br>
              <a:rPr lang="sl-SI" sz="1800" b="1" dirty="0"/>
            </a:br>
            <a:r>
              <a:rPr lang="sl-SI" sz="1800" b="1" dirty="0"/>
              <a:t>   </a:t>
            </a:r>
            <a:br>
              <a:rPr lang="sl-SI" sz="8800" dirty="0"/>
            </a:br>
            <a:endParaRPr lang="sl-SI" dirty="0"/>
          </a:p>
        </p:txBody>
      </p:sp>
      <p:sp>
        <p:nvSpPr>
          <p:cNvPr id="14" name="Pravokotnik 13"/>
          <p:cNvSpPr/>
          <p:nvPr/>
        </p:nvSpPr>
        <p:spPr>
          <a:xfrm>
            <a:off x="6483144" y="6226195"/>
            <a:ext cx="2527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atin typeface="+mn-lt"/>
              </a:rPr>
              <a:t>Merila za preureditev</a:t>
            </a:r>
            <a:endParaRPr lang="sl-SI" dirty="0">
              <a:latin typeface="+mn-lt"/>
            </a:endParaRPr>
          </a:p>
        </p:txBody>
      </p:sp>
      <p:sp>
        <p:nvSpPr>
          <p:cNvPr id="16" name="Pravokotnik 15"/>
          <p:cNvSpPr/>
          <p:nvPr/>
        </p:nvSpPr>
        <p:spPr>
          <a:xfrm>
            <a:off x="6412491" y="901444"/>
            <a:ext cx="2399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Kategorije preobrazbe 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5511029" y="2431604"/>
            <a:ext cx="1202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vertikalno</a:t>
            </a:r>
            <a:endParaRPr lang="sl-SI" b="1" dirty="0"/>
          </a:p>
        </p:txBody>
      </p:sp>
      <p:sp>
        <p:nvSpPr>
          <p:cNvPr id="19" name="Pravokotnik 18"/>
          <p:cNvSpPr/>
          <p:nvPr/>
        </p:nvSpPr>
        <p:spPr>
          <a:xfrm>
            <a:off x="5553857" y="5873471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b="1" dirty="0">
                <a:latin typeface="Calibri" panose="020F0502020204030204" pitchFamily="34" charset="0"/>
                <a:ea typeface="Times New Roman" panose="02020603050405020304" pitchFamily="18" charset="0"/>
              </a:rPr>
              <a:t>lebdeče</a:t>
            </a:r>
            <a:endParaRPr lang="sl-SI" b="1" dirty="0"/>
          </a:p>
        </p:txBody>
      </p:sp>
      <p:pic>
        <p:nvPicPr>
          <p:cNvPr id="20" name="Slika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74" y="4898541"/>
            <a:ext cx="3282458" cy="1633097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87" y="2974387"/>
            <a:ext cx="3244144" cy="1805342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82" y="512018"/>
            <a:ext cx="2546744" cy="232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6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81724" y="447675"/>
            <a:ext cx="2572417" cy="333375"/>
          </a:xfrm>
        </p:spPr>
        <p:txBody>
          <a:bodyPr/>
          <a:lstStyle/>
          <a:p>
            <a:pPr algn="l"/>
            <a:r>
              <a:rPr lang="sl-SI" sz="1800" dirty="0"/>
              <a:t>Industrijska</a:t>
            </a:r>
            <a:r>
              <a:rPr lang="sl-SI" sz="2000" dirty="0"/>
              <a:t> </a:t>
            </a:r>
            <a:r>
              <a:rPr lang="sl-SI" sz="1800" dirty="0"/>
              <a:t>revolucija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947737"/>
            <a:ext cx="2528887" cy="2393613"/>
          </a:xfrm>
          <a:prstGeom prst="rect">
            <a:avLst/>
          </a:prstGeom>
        </p:spPr>
      </p:pic>
      <p:sp>
        <p:nvSpPr>
          <p:cNvPr id="8" name="Naslov 1"/>
          <p:cNvSpPr txBox="1">
            <a:spLocks/>
          </p:cNvSpPr>
          <p:nvPr/>
        </p:nvSpPr>
        <p:spPr bwMode="auto">
          <a:xfrm>
            <a:off x="6181723" y="5908424"/>
            <a:ext cx="2572418" cy="39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sl-SI" sz="1800" dirty="0">
                <a:latin typeface="+mn-lt"/>
              </a:rPr>
              <a:t>Urbanizacija 20.stoletja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3" y="3641474"/>
            <a:ext cx="2528887" cy="205059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352" y="3641474"/>
            <a:ext cx="2747398" cy="217838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536" y="3641474"/>
            <a:ext cx="2272242" cy="21717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3352" y="928889"/>
            <a:ext cx="2744200" cy="217626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536" y="947737"/>
            <a:ext cx="2272242" cy="208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95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291866" y="532112"/>
            <a:ext cx="3759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Calibri" panose="020F0502020204030204" pitchFamily="34" charset="0"/>
              </a:rPr>
              <a:t>INTERVENCIJE V NARAVNI SPOMENIK</a:t>
            </a:r>
            <a:endParaRPr lang="sl-SI" b="1" dirty="0"/>
          </a:p>
        </p:txBody>
      </p:sp>
      <p:sp>
        <p:nvSpPr>
          <p:cNvPr id="5" name="Naslov 1"/>
          <p:cNvSpPr txBox="1">
            <a:spLocks/>
          </p:cNvSpPr>
          <p:nvPr/>
        </p:nvSpPr>
        <p:spPr bwMode="auto">
          <a:xfrm>
            <a:off x="6238876" y="274638"/>
            <a:ext cx="2447924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sl-SI" sz="1800" b="1" dirty="0"/>
              <a:t> Opuščeni kamnolomi</a:t>
            </a:r>
            <a:br>
              <a:rPr lang="sl-SI" sz="1800" b="1" dirty="0"/>
            </a:br>
            <a:r>
              <a:rPr lang="sl-SI" sz="1800" b="1" dirty="0"/>
              <a:t>   </a:t>
            </a:r>
            <a:br>
              <a:rPr lang="sl-SI" sz="8800" dirty="0"/>
            </a:b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6483144" y="6226195"/>
            <a:ext cx="2527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atin typeface="+mn-lt"/>
              </a:rPr>
              <a:t>Merila za preureditev</a:t>
            </a:r>
            <a:endParaRPr lang="sl-SI" dirty="0">
              <a:latin typeface="+mn-lt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6412491" y="901444"/>
            <a:ext cx="2399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Kategorije preobrazbe 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4"/>
          <a:stretch/>
        </p:blipFill>
        <p:spPr>
          <a:xfrm>
            <a:off x="4778075" y="4538433"/>
            <a:ext cx="1728908" cy="29527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" y="2860099"/>
            <a:ext cx="8334103" cy="335666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66" y="1086110"/>
            <a:ext cx="1795162" cy="177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80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483144" y="6226195"/>
            <a:ext cx="2527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atin typeface="+mn-lt"/>
              </a:rPr>
              <a:t> Sodobni trendi</a:t>
            </a:r>
            <a:endParaRPr lang="sl-SI" dirty="0">
              <a:latin typeface="+mn-lt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6485172" y="454953"/>
            <a:ext cx="2201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b="1" dirty="0">
                <a:latin typeface="+mn-lt"/>
              </a:rPr>
              <a:t>Opuščeni kamnolomi</a:t>
            </a:r>
            <a:endParaRPr lang="sl-SI" dirty="0">
              <a:latin typeface="+mn-lt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5" y="639619"/>
            <a:ext cx="3623716" cy="243002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95" y="871477"/>
            <a:ext cx="4209005" cy="250503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/>
          <a:srcRect t="9325"/>
          <a:stretch/>
        </p:blipFill>
        <p:spPr>
          <a:xfrm>
            <a:off x="451895" y="3376512"/>
            <a:ext cx="3623716" cy="280249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95" y="3673969"/>
            <a:ext cx="4209007" cy="2124636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>
          <a:xfrm>
            <a:off x="7001655" y="3350959"/>
            <a:ext cx="1769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sz="1600" b="1" dirty="0">
                <a:latin typeface="+mn-lt"/>
              </a:rPr>
              <a:t>turistično naselje</a:t>
            </a:r>
            <a:endParaRPr lang="sl-SI" sz="1600" dirty="0">
              <a:latin typeface="+mn-lt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562582" y="6111240"/>
            <a:ext cx="2624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sz="1600" b="1" dirty="0">
                <a:latin typeface="+mn-lt"/>
              </a:rPr>
              <a:t>galerije, muzeji / doživetja</a:t>
            </a:r>
            <a:endParaRPr lang="sl-SI" sz="1600" dirty="0">
              <a:latin typeface="+mn-lt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2306319" y="3069640"/>
            <a:ext cx="1769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sz="1600" b="1" dirty="0">
                <a:latin typeface="+mn-lt"/>
              </a:rPr>
              <a:t>dogodki / koncerti</a:t>
            </a:r>
            <a:endParaRPr lang="sl-SI" sz="1600" dirty="0">
              <a:latin typeface="+mn-lt"/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7001655" y="5757508"/>
            <a:ext cx="1769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sz="1600" b="1" dirty="0">
                <a:latin typeface="+mn-lt"/>
              </a:rPr>
              <a:t>ekskluzivni hotel</a:t>
            </a:r>
            <a:endParaRPr lang="sl-SI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4096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6346029" y="927023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MUZEJ KAMNA</a:t>
            </a:r>
            <a:endParaRPr lang="sl-SI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6483144" y="6226195"/>
            <a:ext cx="2527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atin typeface="+mn-lt"/>
              </a:rPr>
              <a:t> Sodobni trendi</a:t>
            </a:r>
            <a:endParaRPr lang="sl-SI" dirty="0">
              <a:latin typeface="+mn-lt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6485172" y="454953"/>
            <a:ext cx="2201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b="1" dirty="0">
                <a:latin typeface="+mn-lt"/>
              </a:rPr>
              <a:t>Opuščeni kamnolomi</a:t>
            </a:r>
            <a:endParaRPr lang="sl-SI" dirty="0">
              <a:latin typeface="+mn-lt"/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80" y="590939"/>
            <a:ext cx="5325086" cy="4774827"/>
          </a:xfrm>
          <a:prstGeom prst="rect">
            <a:avLst/>
          </a:prstGeom>
        </p:spPr>
      </p:pic>
      <p:sp>
        <p:nvSpPr>
          <p:cNvPr id="12" name="Elipsa 11"/>
          <p:cNvSpPr/>
          <p:nvPr/>
        </p:nvSpPr>
        <p:spPr>
          <a:xfrm>
            <a:off x="2907611" y="2070518"/>
            <a:ext cx="1045030" cy="104503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/>
          <p:cNvSpPr/>
          <p:nvPr/>
        </p:nvSpPr>
        <p:spPr>
          <a:xfrm>
            <a:off x="2651760" y="596322"/>
            <a:ext cx="30378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čezmejni </a:t>
            </a:r>
            <a:r>
              <a:rPr lang="sl-SI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geopark</a:t>
            </a:r>
            <a:r>
              <a:rPr lang="sl-SI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na Krasu</a:t>
            </a:r>
          </a:p>
        </p:txBody>
      </p:sp>
      <p:sp>
        <p:nvSpPr>
          <p:cNvPr id="14" name="Pravokotnik 13"/>
          <p:cNvSpPr/>
          <p:nvPr/>
        </p:nvSpPr>
        <p:spPr>
          <a:xfrm>
            <a:off x="4452995" y="2303466"/>
            <a:ext cx="1210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900km2</a:t>
            </a:r>
            <a:endParaRPr lang="sl-SI" sz="2400" b="1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05" y="4241996"/>
            <a:ext cx="2698988" cy="2018087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2" y="4239610"/>
            <a:ext cx="3168633" cy="2022860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" t="47540" r="9165" b="7655"/>
          <a:stretch/>
        </p:blipFill>
        <p:spPr>
          <a:xfrm>
            <a:off x="3534194" y="4239610"/>
            <a:ext cx="2655726" cy="2022860"/>
          </a:xfrm>
          <a:prstGeom prst="rect">
            <a:avLst/>
          </a:prstGeom>
        </p:spPr>
      </p:pic>
      <p:sp>
        <p:nvSpPr>
          <p:cNvPr id="19" name="Pravokotnik 18"/>
          <p:cNvSpPr/>
          <p:nvPr/>
        </p:nvSpPr>
        <p:spPr>
          <a:xfrm>
            <a:off x="6517762" y="1738601"/>
            <a:ext cx="24581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KAMEN je tudi akronim</a:t>
            </a:r>
          </a:p>
          <a:p>
            <a:pPr>
              <a:spcAft>
                <a:spcPts val="0"/>
              </a:spcAft>
            </a:pP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 = KRAS</a:t>
            </a:r>
            <a:br>
              <a:rPr lang="sl-SI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sl-SI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 = ARS</a:t>
            </a:r>
            <a:br>
              <a:rPr lang="sl-SI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sl-SI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 = MUZEJ</a:t>
            </a:r>
            <a:br>
              <a:rPr lang="sl-SI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sl-SI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 = ETNOGRAFIJA</a:t>
            </a:r>
            <a:br>
              <a:rPr lang="sl-SI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sl-SI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 = NARAVA</a:t>
            </a:r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45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270172" y="6226195"/>
            <a:ext cx="274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atin typeface="+mn-lt"/>
              </a:rPr>
              <a:t> Sodobni trendi v Sloveniji</a:t>
            </a:r>
            <a:endParaRPr lang="sl-SI" dirty="0">
              <a:latin typeface="+mn-lt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6485172" y="454953"/>
            <a:ext cx="2201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b="1" dirty="0">
                <a:latin typeface="+mn-lt"/>
              </a:rPr>
              <a:t>Opuščeni kamnolomi</a:t>
            </a:r>
            <a:endParaRPr lang="sl-SI" dirty="0">
              <a:latin typeface="+mn-lt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" b="9811"/>
          <a:stretch/>
        </p:blipFill>
        <p:spPr>
          <a:xfrm>
            <a:off x="424806" y="2287003"/>
            <a:ext cx="4670923" cy="430852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07" y="906468"/>
            <a:ext cx="3501793" cy="2317154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>
          <a:xfrm>
            <a:off x="4950822" y="3440871"/>
            <a:ext cx="2156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kamnolom Podutik</a:t>
            </a:r>
            <a:endParaRPr lang="sl-SI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4950822" y="5150088"/>
            <a:ext cx="2755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arhitekturni natečaj 2010</a:t>
            </a:r>
            <a:endParaRPr lang="sl-SI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7" y="906468"/>
            <a:ext cx="4670923" cy="2317154"/>
          </a:xfrm>
          <a:prstGeom prst="rect">
            <a:avLst/>
          </a:prstGeom>
        </p:spPr>
      </p:pic>
      <p:sp>
        <p:nvSpPr>
          <p:cNvPr id="16" name="Pravokotnik 15"/>
          <p:cNvSpPr/>
          <p:nvPr/>
        </p:nvSpPr>
        <p:spPr>
          <a:xfrm>
            <a:off x="4950822" y="4637531"/>
            <a:ext cx="2372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stanovanjska soseska</a:t>
            </a:r>
            <a:endParaRPr lang="sl-SI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65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270172" y="6226195"/>
            <a:ext cx="274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atin typeface="+mn-lt"/>
              </a:rPr>
              <a:t> Sodobni trendi v Sloveniji</a:t>
            </a:r>
            <a:endParaRPr lang="sl-SI" dirty="0">
              <a:latin typeface="+mn-lt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6485172" y="454953"/>
            <a:ext cx="2201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b="1" dirty="0">
                <a:latin typeface="+mn-lt"/>
              </a:rPr>
              <a:t>Opuščeni kamnolomi</a:t>
            </a:r>
            <a:endParaRPr lang="sl-SI" dirty="0">
              <a:latin typeface="+mn-lt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5048220" y="3440871"/>
            <a:ext cx="1961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kamnolom Lipica</a:t>
            </a:r>
            <a:endParaRPr lang="sl-SI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07" y="961753"/>
            <a:ext cx="3501793" cy="227852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7" y="961753"/>
            <a:ext cx="4810483" cy="4818395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4985339" y="5495175"/>
            <a:ext cx="30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arhitekturna delavnica 2024</a:t>
            </a:r>
            <a:endParaRPr lang="sl-SI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4940415" y="4958985"/>
            <a:ext cx="4070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večnamenski kulturno turistični objekt</a:t>
            </a:r>
            <a:endParaRPr lang="sl-SI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86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6485172" y="454953"/>
            <a:ext cx="2201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b="1" dirty="0">
                <a:latin typeface="+mn-lt"/>
              </a:rPr>
              <a:t>Opuščeni kamnolomi</a:t>
            </a:r>
            <a:endParaRPr lang="sl-SI" dirty="0">
              <a:latin typeface="+mn-lt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4770509" y="6070025"/>
            <a:ext cx="3878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l-SI" b="1" dirty="0">
                <a:latin typeface="+mn-lt"/>
              </a:rPr>
              <a:t>Prednosti preoblikovanja kamnolomov</a:t>
            </a:r>
          </a:p>
        </p:txBody>
      </p:sp>
      <p:sp>
        <p:nvSpPr>
          <p:cNvPr id="9" name="Pravokotnik 8"/>
          <p:cNvSpPr/>
          <p:nvPr/>
        </p:nvSpPr>
        <p:spPr>
          <a:xfrm>
            <a:off x="4867275" y="1228181"/>
            <a:ext cx="3528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1.</a:t>
            </a:r>
            <a:r>
              <a:rPr lang="sl-SI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Izboljšana biotska raznovrstnost</a:t>
            </a:r>
            <a:r>
              <a:rPr lang="sl-SI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sl-SI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4867275" y="1837781"/>
            <a:ext cx="168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2. </a:t>
            </a:r>
            <a:r>
              <a:rPr lang="sl-SI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Okoljski</a:t>
            </a: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vidik</a:t>
            </a:r>
            <a:endParaRPr lang="sl-SI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858970" y="2429918"/>
            <a:ext cx="2107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3. Gospodarski vidik</a:t>
            </a:r>
            <a:endParaRPr lang="sl-SI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4867275" y="2971008"/>
            <a:ext cx="229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4. Dobrobit skupnosti </a:t>
            </a:r>
            <a:endParaRPr lang="sl-SI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433385"/>
            <a:ext cx="4163786" cy="2586239"/>
          </a:xfrm>
          <a:prstGeom prst="rect">
            <a:avLst/>
          </a:prstGeom>
        </p:spPr>
      </p:pic>
      <p:sp>
        <p:nvSpPr>
          <p:cNvPr id="14" name="Pravokotnik 13"/>
          <p:cNvSpPr/>
          <p:nvPr/>
        </p:nvSpPr>
        <p:spPr>
          <a:xfrm>
            <a:off x="4838699" y="4268123"/>
            <a:ext cx="39917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dirty="0">
                <a:latin typeface="+mn-lt"/>
                <a:ea typeface="Times New Roman" panose="02020603050405020304" pitchFamily="18" charset="0"/>
              </a:rPr>
              <a:t>NOVI OBJEKTI V NARAVNEM, PA ČEPRAV DEGRADIRANEM OKOLJU, NUDIJO TAKO IZJEMNO DOŽIVETJE NARAVE, KOT TUDI ZANIMIVO ARHITEKTURNO IZKUŠNJO.</a:t>
            </a:r>
            <a:endParaRPr lang="sl-SI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412847"/>
            <a:ext cx="4163786" cy="1642803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28205"/>
            <a:ext cx="4163786" cy="16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57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445"/>
            <a:ext cx="9144000" cy="5141555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2647950" y="2638426"/>
            <a:ext cx="6038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dirty="0">
                <a:latin typeface="Calibri" panose="020F0502020204030204" pitchFamily="34" charset="0"/>
                <a:ea typeface="Times New Roman" panose="02020603050405020304" pitchFamily="18" charset="0"/>
              </a:rPr>
              <a:t>Zapuščenim in degradiranim površinam je potrebno nameniti novo funkcijo in nov pomen. Jih spremeniti v nekaj živega in jim dati novo vrednostjo. </a:t>
            </a:r>
          </a:p>
          <a:p>
            <a:pPr algn="just">
              <a:spcAft>
                <a:spcPts val="0"/>
              </a:spcAft>
            </a:pPr>
            <a:endParaRPr lang="sl-SI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Mrtvemu prostoru je  torej potrebno podariti  novo  življenje. </a:t>
            </a:r>
            <a:endParaRPr lang="sl-SI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Naslov 1"/>
          <p:cNvSpPr txBox="1">
            <a:spLocks/>
          </p:cNvSpPr>
          <p:nvPr/>
        </p:nvSpPr>
        <p:spPr bwMode="auto">
          <a:xfrm>
            <a:off x="6238876" y="274638"/>
            <a:ext cx="2447924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sl-SI" sz="1800" b="1" dirty="0"/>
              <a:t> Opuščeni kamnolomi</a:t>
            </a:r>
            <a:br>
              <a:rPr lang="sl-SI" sz="1800" b="1" dirty="0"/>
            </a:br>
            <a:r>
              <a:rPr lang="sl-SI" sz="1800" b="1" dirty="0"/>
              <a:t>   </a:t>
            </a:r>
            <a:br>
              <a:rPr lang="sl-SI" sz="8800" dirty="0"/>
            </a:br>
            <a:endParaRPr lang="sl-SI" dirty="0"/>
          </a:p>
        </p:txBody>
      </p:sp>
      <p:sp>
        <p:nvSpPr>
          <p:cNvPr id="12" name="Pravokotnik 11"/>
          <p:cNvSpPr/>
          <p:nvPr/>
        </p:nvSpPr>
        <p:spPr>
          <a:xfrm>
            <a:off x="5638801" y="6105525"/>
            <a:ext cx="3010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l-SI" b="1" dirty="0">
                <a:latin typeface="+mn-lt"/>
              </a:rPr>
              <a:t>Nič več samo luknje v zemlji</a:t>
            </a:r>
            <a:endParaRPr lang="sl-SI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0890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572000" cy="3429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428" y="0"/>
            <a:ext cx="2758704" cy="342900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6139967" y="257146"/>
            <a:ext cx="2499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err="1">
                <a:latin typeface="+mn-lt"/>
              </a:rPr>
              <a:t>High</a:t>
            </a:r>
            <a:r>
              <a:rPr lang="sl-SI" b="1" dirty="0">
                <a:latin typeface="+mn-lt"/>
              </a:rPr>
              <a:t> Line </a:t>
            </a:r>
            <a:r>
              <a:rPr lang="sl-SI" dirty="0">
                <a:latin typeface="+mn-lt"/>
              </a:rPr>
              <a:t>– New York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82"/>
          <a:stretch/>
        </p:blipFill>
        <p:spPr>
          <a:xfrm>
            <a:off x="0" y="3991910"/>
            <a:ext cx="2314575" cy="177339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8"/>
          <a:stretch/>
        </p:blipFill>
        <p:spPr>
          <a:xfrm>
            <a:off x="2603492" y="3991910"/>
            <a:ext cx="2550983" cy="177339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92" y="3991910"/>
            <a:ext cx="2849016" cy="1773393"/>
          </a:xfrm>
          <a:prstGeom prst="rect">
            <a:avLst/>
          </a:prstGeom>
        </p:spPr>
      </p:pic>
      <p:sp>
        <p:nvSpPr>
          <p:cNvPr id="13" name="Pravokotnik 12"/>
          <p:cNvSpPr/>
          <p:nvPr/>
        </p:nvSpPr>
        <p:spPr>
          <a:xfrm>
            <a:off x="3725133" y="3059668"/>
            <a:ext cx="846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>
                <a:solidFill>
                  <a:schemeClr val="bg1"/>
                </a:solidFill>
                <a:latin typeface="+mn-lt"/>
              </a:rPr>
              <a:t>1910</a:t>
            </a:r>
            <a:endParaRPr lang="sl-SI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Pravokotnik 13"/>
          <p:cNvSpPr/>
          <p:nvPr/>
        </p:nvSpPr>
        <p:spPr>
          <a:xfrm>
            <a:off x="6984724" y="3059668"/>
            <a:ext cx="1307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>
                <a:solidFill>
                  <a:schemeClr val="bg1"/>
                </a:solidFill>
                <a:latin typeface="+mn-lt"/>
              </a:rPr>
              <a:t>1933-1980</a:t>
            </a:r>
            <a:endParaRPr lang="sl-SI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Pravokotnik 16"/>
          <p:cNvSpPr/>
          <p:nvPr/>
        </p:nvSpPr>
        <p:spPr>
          <a:xfrm>
            <a:off x="7002967" y="5233666"/>
            <a:ext cx="1307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>
                <a:solidFill>
                  <a:schemeClr val="bg1"/>
                </a:solidFill>
                <a:latin typeface="+mn-lt"/>
              </a:rPr>
              <a:t>1980-2003</a:t>
            </a:r>
            <a:endParaRPr lang="sl-SI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Elipsa 21"/>
          <p:cNvSpPr/>
          <p:nvPr/>
        </p:nvSpPr>
        <p:spPr>
          <a:xfrm>
            <a:off x="1890483" y="5398112"/>
            <a:ext cx="128106" cy="1256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4729162" y="5398113"/>
            <a:ext cx="128106" cy="1256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32" name="Raven povezovalnik 31"/>
          <p:cNvCxnSpPr/>
          <p:nvPr/>
        </p:nvCxnSpPr>
        <p:spPr>
          <a:xfrm>
            <a:off x="1890483" y="5460927"/>
            <a:ext cx="5132064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ravokotnik 35"/>
          <p:cNvSpPr/>
          <p:nvPr/>
        </p:nvSpPr>
        <p:spPr>
          <a:xfrm>
            <a:off x="4514938" y="1558957"/>
            <a:ext cx="10805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500" b="1" dirty="0">
                <a:latin typeface="+mn-lt"/>
              </a:rPr>
              <a:t>540 mrtvih</a:t>
            </a:r>
            <a:endParaRPr lang="sl-SI" sz="15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6176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6296081" y="348734"/>
            <a:ext cx="2192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err="1">
                <a:latin typeface="+mn-lt"/>
              </a:rPr>
              <a:t>High</a:t>
            </a:r>
            <a:r>
              <a:rPr lang="sl-SI" b="1" dirty="0">
                <a:latin typeface="+mn-lt"/>
              </a:rPr>
              <a:t> Line </a:t>
            </a:r>
            <a:r>
              <a:rPr lang="sl-SI" dirty="0"/>
              <a:t>– </a:t>
            </a:r>
            <a:r>
              <a:rPr lang="sl-SI" dirty="0">
                <a:latin typeface="+mn-lt"/>
              </a:rPr>
              <a:t>New York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" y="609600"/>
            <a:ext cx="1765935" cy="196215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801" y="348734"/>
            <a:ext cx="3488327" cy="222301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61" y="2775037"/>
            <a:ext cx="1765936" cy="2492302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801" y="2775037"/>
            <a:ext cx="3488327" cy="183549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103" y="2781406"/>
            <a:ext cx="2250776" cy="1471189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0801" y="4702569"/>
            <a:ext cx="3488327" cy="1736788"/>
          </a:xfrm>
          <a:prstGeom prst="rect">
            <a:avLst/>
          </a:prstGeom>
        </p:spPr>
      </p:pic>
      <p:sp>
        <p:nvSpPr>
          <p:cNvPr id="17" name="Pravokotnik 16"/>
          <p:cNvSpPr/>
          <p:nvPr/>
        </p:nvSpPr>
        <p:spPr>
          <a:xfrm>
            <a:off x="6296081" y="6070025"/>
            <a:ext cx="2116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+mn-lt"/>
              </a:rPr>
              <a:t>Mednarodni natečaj</a:t>
            </a:r>
            <a:endParaRPr lang="sl-SI" dirty="0">
              <a:latin typeface="+mn-lt"/>
            </a:endParaRPr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9996" y="792956"/>
            <a:ext cx="1192883" cy="1642210"/>
          </a:xfrm>
          <a:prstGeom prst="rect">
            <a:avLst/>
          </a:prstGeom>
        </p:spPr>
      </p:pic>
      <p:sp>
        <p:nvSpPr>
          <p:cNvPr id="19" name="Pravokotnik 18"/>
          <p:cNvSpPr/>
          <p:nvPr/>
        </p:nvSpPr>
        <p:spPr>
          <a:xfrm>
            <a:off x="6296081" y="579809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+mn-lt"/>
              </a:rPr>
              <a:t>2003</a:t>
            </a:r>
            <a:endParaRPr lang="sl-SI" dirty="0">
              <a:latin typeface="+mn-lt"/>
            </a:endParaRPr>
          </a:p>
        </p:txBody>
      </p:sp>
      <p:sp>
        <p:nvSpPr>
          <p:cNvPr id="16" name="Pravokotnik 15"/>
          <p:cNvSpPr/>
          <p:nvPr/>
        </p:nvSpPr>
        <p:spPr>
          <a:xfrm>
            <a:off x="6285133" y="4498506"/>
            <a:ext cx="20047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>
                <a:solidFill>
                  <a:srgbClr val="FF0000"/>
                </a:solidFill>
              </a:rPr>
              <a:t>36 držav</a:t>
            </a:r>
            <a:endParaRPr lang="sl-SI" sz="2400" b="1" dirty="0">
              <a:solidFill>
                <a:srgbClr val="FF0000"/>
              </a:solidFill>
              <a:latin typeface="+mn-lt"/>
            </a:endParaRPr>
          </a:p>
          <a:p>
            <a:r>
              <a:rPr lang="sl-SI" sz="2400" b="1" dirty="0">
                <a:solidFill>
                  <a:srgbClr val="FF0000"/>
                </a:solidFill>
                <a:latin typeface="+mn-lt"/>
              </a:rPr>
              <a:t>720 predlogov</a:t>
            </a:r>
          </a:p>
        </p:txBody>
      </p:sp>
    </p:spTree>
    <p:extLst>
      <p:ext uri="{BB962C8B-B14F-4D97-AF65-F5344CB8AC3E}">
        <p14:creationId xmlns:p14="http://schemas.microsoft.com/office/powerpoint/2010/main" val="1501955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44" y="4236510"/>
            <a:ext cx="8441016" cy="262148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6273" r="8996" b="13061"/>
          <a:stretch/>
        </p:blipFill>
        <p:spPr>
          <a:xfrm>
            <a:off x="6391274" y="0"/>
            <a:ext cx="2428874" cy="406238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91274" y="274638"/>
            <a:ext cx="2295525" cy="1143000"/>
          </a:xfrm>
        </p:spPr>
        <p:txBody>
          <a:bodyPr/>
          <a:lstStyle/>
          <a:p>
            <a:r>
              <a:rPr lang="sl-SI" sz="1800" b="1" dirty="0" err="1">
                <a:solidFill>
                  <a:schemeClr val="bg1"/>
                </a:solidFill>
              </a:rPr>
              <a:t>High</a:t>
            </a:r>
            <a:r>
              <a:rPr lang="sl-SI" sz="1800" b="1" dirty="0">
                <a:solidFill>
                  <a:schemeClr val="bg1"/>
                </a:solidFill>
              </a:rPr>
              <a:t> Line </a:t>
            </a:r>
            <a:r>
              <a:rPr lang="sl-SI" sz="1800" dirty="0"/>
              <a:t>– </a:t>
            </a:r>
            <a:r>
              <a:rPr lang="sl-SI" sz="1800" dirty="0">
                <a:solidFill>
                  <a:schemeClr val="bg1"/>
                </a:solidFill>
              </a:rPr>
              <a:t>New</a:t>
            </a:r>
            <a:r>
              <a:rPr lang="sl-SI" sz="1800" dirty="0"/>
              <a:t> </a:t>
            </a:r>
            <a:r>
              <a:rPr lang="sl-SI" sz="1800" dirty="0">
                <a:solidFill>
                  <a:schemeClr val="bg1"/>
                </a:solidFill>
              </a:rPr>
              <a:t>York</a:t>
            </a:r>
            <a:br>
              <a:rPr lang="sl-SI" sz="8800" dirty="0"/>
            </a:b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7836028" y="6070025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chemeClr val="bg1"/>
                </a:solidFill>
                <a:latin typeface="+mn-lt"/>
              </a:rPr>
              <a:t>Danes</a:t>
            </a:r>
            <a:endParaRPr lang="sl-SI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44" y="1"/>
            <a:ext cx="5690886" cy="4062380"/>
          </a:xfrm>
          <a:prstGeom prst="rect">
            <a:avLst/>
          </a:prstGeom>
          <a:ln>
            <a:noFill/>
          </a:ln>
        </p:spPr>
      </p:pic>
      <p:sp>
        <p:nvSpPr>
          <p:cNvPr id="23" name="Pravokotnik 22"/>
          <p:cNvSpPr/>
          <p:nvPr/>
        </p:nvSpPr>
        <p:spPr>
          <a:xfrm>
            <a:off x="2057718" y="2031190"/>
            <a:ext cx="1346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200" b="1" dirty="0">
                <a:solidFill>
                  <a:srgbClr val="FF0000"/>
                </a:solidFill>
              </a:rPr>
              <a:t>2,5km</a:t>
            </a:r>
            <a:endParaRPr lang="sl-SI" sz="3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451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62" y="712789"/>
            <a:ext cx="2580737" cy="1959355"/>
          </a:xfrm>
          <a:prstGeom prst="rect">
            <a:avLst/>
          </a:prstGeom>
        </p:spPr>
      </p:pic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5920740" y="274638"/>
            <a:ext cx="2766059" cy="1143000"/>
          </a:xfrm>
        </p:spPr>
        <p:txBody>
          <a:bodyPr/>
          <a:lstStyle/>
          <a:p>
            <a:r>
              <a:rPr lang="sl-SI" sz="1800" b="1" dirty="0"/>
              <a:t>Projekt Južni vrt</a:t>
            </a:r>
            <a:r>
              <a:rPr lang="sl-SI" sz="1800" dirty="0"/>
              <a:t>– </a:t>
            </a:r>
            <a:r>
              <a:rPr lang="sl-SI" sz="1800" dirty="0" err="1"/>
              <a:t>Valencija</a:t>
            </a:r>
            <a:br>
              <a:rPr lang="sl-SI" sz="8800" dirty="0"/>
            </a:b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5407153" y="6070025"/>
            <a:ext cx="3397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+mn-lt"/>
              </a:rPr>
              <a:t>Poplave – Preusmeritev - Sanacija</a:t>
            </a:r>
            <a:endParaRPr lang="sl-SI" dirty="0">
              <a:latin typeface="+mn-lt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4572000" cy="3428998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3896937" y="2907635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chemeClr val="bg1"/>
                </a:solidFill>
                <a:latin typeface="+mn-lt"/>
              </a:rPr>
              <a:t>1957</a:t>
            </a:r>
          </a:p>
        </p:txBody>
      </p:sp>
      <p:sp>
        <p:nvSpPr>
          <p:cNvPr id="10" name="Pravokotnik 9"/>
          <p:cNvSpPr/>
          <p:nvPr/>
        </p:nvSpPr>
        <p:spPr>
          <a:xfrm>
            <a:off x="4549680" y="2876857"/>
            <a:ext cx="1212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b="1" dirty="0">
                <a:solidFill>
                  <a:srgbClr val="FF0000"/>
                </a:solidFill>
                <a:latin typeface="+mn-lt"/>
              </a:rPr>
              <a:t>60</a:t>
            </a:r>
            <a:r>
              <a:rPr lang="sl-SI" sz="2000" b="1" dirty="0">
                <a:latin typeface="+mn-lt"/>
              </a:rPr>
              <a:t> </a:t>
            </a:r>
            <a:r>
              <a:rPr lang="sl-SI" sz="2000" b="1" dirty="0">
                <a:solidFill>
                  <a:srgbClr val="FF0000"/>
                </a:solidFill>
                <a:latin typeface="+mn-lt"/>
              </a:rPr>
              <a:t>mrtvih</a:t>
            </a:r>
            <a:endParaRPr lang="sl-SI" sz="2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410"/>
            <a:ext cx="4580811" cy="271919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998" y="3643410"/>
            <a:ext cx="3758601" cy="15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51" y="5493716"/>
            <a:ext cx="2067548" cy="1152617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0" y="706822"/>
            <a:ext cx="2190749" cy="2733618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7836028" y="6070025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chemeClr val="bg1"/>
                </a:solidFill>
                <a:latin typeface="+mn-lt"/>
              </a:rPr>
              <a:t>Danes</a:t>
            </a:r>
            <a:endParaRPr lang="sl-SI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68580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84" y="3429000"/>
            <a:ext cx="1660048" cy="85536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225" y="4428814"/>
            <a:ext cx="1660049" cy="887992"/>
          </a:xfrm>
          <a:prstGeom prst="rect">
            <a:avLst/>
          </a:prstGeom>
        </p:spPr>
      </p:pic>
      <p:sp>
        <p:nvSpPr>
          <p:cNvPr id="14" name="Naslov 1"/>
          <p:cNvSpPr>
            <a:spLocks noGrp="1"/>
          </p:cNvSpPr>
          <p:nvPr>
            <p:ph type="title"/>
          </p:nvPr>
        </p:nvSpPr>
        <p:spPr>
          <a:xfrm>
            <a:off x="6391274" y="274638"/>
            <a:ext cx="2295525" cy="1143000"/>
          </a:xfrm>
        </p:spPr>
        <p:txBody>
          <a:bodyPr/>
          <a:lstStyle/>
          <a:p>
            <a:r>
              <a:rPr lang="sl-SI" sz="1800" b="1" dirty="0"/>
              <a:t>Projekt Sur</a:t>
            </a:r>
            <a:r>
              <a:rPr lang="sl-SI" sz="1800" dirty="0"/>
              <a:t>– </a:t>
            </a:r>
            <a:r>
              <a:rPr lang="sl-SI" sz="1800" dirty="0" err="1"/>
              <a:t>Valencija</a:t>
            </a:r>
            <a:br>
              <a:rPr lang="sl-SI" sz="8800" dirty="0"/>
            </a:br>
            <a:endParaRPr lang="sl-SI" dirty="0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9115" y="5493716"/>
            <a:ext cx="1672417" cy="1152617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1483" y="2400492"/>
            <a:ext cx="1639789" cy="92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51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6238876" y="274638"/>
            <a:ext cx="2447924" cy="1125537"/>
          </a:xfrm>
        </p:spPr>
        <p:txBody>
          <a:bodyPr/>
          <a:lstStyle/>
          <a:p>
            <a:r>
              <a:rPr lang="sl-SI" sz="1800" b="1" dirty="0"/>
              <a:t>                  MADRID RIO</a:t>
            </a:r>
            <a:br>
              <a:rPr lang="sl-SI" sz="8800" dirty="0"/>
            </a:b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76" y="3464902"/>
            <a:ext cx="2908176" cy="1924598"/>
          </a:xfrm>
          <a:prstGeom prst="rect">
            <a:avLst/>
          </a:prstGeom>
        </p:spPr>
      </p:pic>
      <p:sp>
        <p:nvSpPr>
          <p:cNvPr id="15" name="Pravokotnik 14"/>
          <p:cNvSpPr/>
          <p:nvPr/>
        </p:nvSpPr>
        <p:spPr>
          <a:xfrm>
            <a:off x="7491096" y="6070025"/>
            <a:ext cx="114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+mn-lt"/>
              </a:rPr>
              <a:t> Odločitev</a:t>
            </a:r>
            <a:endParaRPr lang="sl-SI" dirty="0">
              <a:latin typeface="+mn-lt"/>
            </a:endParaRPr>
          </a:p>
        </p:txBody>
      </p:sp>
      <p:sp>
        <p:nvSpPr>
          <p:cNvPr id="16" name="Pravokotnik 15"/>
          <p:cNvSpPr/>
          <p:nvPr/>
        </p:nvSpPr>
        <p:spPr>
          <a:xfrm>
            <a:off x="7934358" y="5798092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+mn-lt"/>
              </a:rPr>
              <a:t> 2003</a:t>
            </a:r>
            <a:endParaRPr lang="sl-SI" dirty="0">
              <a:latin typeface="+mn-lt"/>
            </a:endParaRPr>
          </a:p>
        </p:txBody>
      </p:sp>
      <p:sp>
        <p:nvSpPr>
          <p:cNvPr id="17" name="Pravokotnik 16"/>
          <p:cNvSpPr/>
          <p:nvPr/>
        </p:nvSpPr>
        <p:spPr>
          <a:xfrm>
            <a:off x="5670976" y="5440914"/>
            <a:ext cx="2781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+mn-lt"/>
              </a:rPr>
              <a:t>Avtocesta mora pod zemljo</a:t>
            </a:r>
            <a:endParaRPr lang="sl-SI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2541"/>
            <a:ext cx="2990849" cy="4466065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875" y="848159"/>
            <a:ext cx="2892277" cy="2204384"/>
          </a:xfrm>
          <a:prstGeom prst="rect">
            <a:avLst/>
          </a:prstGeom>
        </p:spPr>
      </p:pic>
      <p:sp>
        <p:nvSpPr>
          <p:cNvPr id="22" name="Pravokotnik 21"/>
          <p:cNvSpPr/>
          <p:nvPr/>
        </p:nvSpPr>
        <p:spPr>
          <a:xfrm>
            <a:off x="4670571" y="3044156"/>
            <a:ext cx="4007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+mn-lt"/>
              </a:rPr>
              <a:t>Mesto je razdeljeno in odrezano od reke</a:t>
            </a:r>
            <a:endParaRPr lang="sl-SI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4" name="Slika 23"/>
          <p:cNvPicPr>
            <a:picLocks noChangeAspect="1"/>
          </p:cNvPicPr>
          <p:nvPr/>
        </p:nvPicPr>
        <p:blipFill rotWithShape="1">
          <a:blip r:embed="rId5"/>
          <a:srcRect b="8667"/>
          <a:stretch/>
        </p:blipFill>
        <p:spPr>
          <a:xfrm>
            <a:off x="1572220" y="4563848"/>
            <a:ext cx="2999779" cy="22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92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6238876" y="274638"/>
            <a:ext cx="2447924" cy="1125537"/>
          </a:xfrm>
        </p:spPr>
        <p:txBody>
          <a:bodyPr/>
          <a:lstStyle/>
          <a:p>
            <a:r>
              <a:rPr lang="sl-SI" sz="1800" b="1" dirty="0"/>
              <a:t>                  MADRID RIO</a:t>
            </a:r>
            <a:br>
              <a:rPr lang="sl-SI" sz="1800" b="1" dirty="0"/>
            </a:br>
            <a:r>
              <a:rPr lang="sl-SI" sz="1800" b="1" dirty="0"/>
              <a:t>  </a:t>
            </a:r>
            <a:r>
              <a:rPr lang="sl-SI" sz="1800" b="1" dirty="0">
                <a:solidFill>
                  <a:srgbClr val="00B050"/>
                </a:solidFill>
              </a:rPr>
              <a:t>zelena pljuča Madrida</a:t>
            </a:r>
            <a:br>
              <a:rPr lang="sl-SI" sz="8800" dirty="0"/>
            </a:b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7999"/>
            <a:ext cx="4572000" cy="1970926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762556" y="3410022"/>
            <a:ext cx="1905000" cy="258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sl-SI" b="1" dirty="0">
                <a:solidFill>
                  <a:srgbClr val="808080"/>
                </a:solidFill>
                <a:latin typeface="+mn-lt"/>
                <a:ea typeface="Calibri" pitchFamily="34" charset="0"/>
                <a:cs typeface="Myriad Arabic" pitchFamily="50" charset="-78"/>
              </a:rPr>
              <a:t>1</a:t>
            </a:r>
            <a:r>
              <a:rPr lang="sl-SI" b="1" dirty="0">
                <a:latin typeface="+mn-lt"/>
                <a:ea typeface="Calibri" pitchFamily="34" charset="0"/>
                <a:cs typeface="Myriad Arabic" pitchFamily="50" charset="-78"/>
              </a:rPr>
              <a:t> </a:t>
            </a:r>
            <a:r>
              <a:rPr lang="sl-SI" b="1" dirty="0">
                <a:solidFill>
                  <a:srgbClr val="808080"/>
                </a:solidFill>
                <a:latin typeface="+mn-lt"/>
                <a:ea typeface="Calibri" pitchFamily="34" charset="0"/>
                <a:cs typeface="Myriad Arabic" pitchFamily="50" charset="-78"/>
              </a:rPr>
              <a:t>- VIZIJA</a:t>
            </a:r>
          </a:p>
          <a:p>
            <a:pPr>
              <a:lnSpc>
                <a:spcPct val="150000"/>
              </a:lnSpc>
            </a:pPr>
            <a:r>
              <a:rPr lang="sl-SI" b="1" dirty="0">
                <a:solidFill>
                  <a:srgbClr val="FFC000"/>
                </a:solidFill>
                <a:latin typeface="+mn-lt"/>
                <a:ea typeface="Calibri" pitchFamily="34" charset="0"/>
                <a:cs typeface="Myriad Arabic" pitchFamily="50" charset="-78"/>
              </a:rPr>
              <a:t>2 - </a:t>
            </a:r>
            <a:r>
              <a:rPr lang="sl-SI" b="1" dirty="0">
                <a:solidFill>
                  <a:srgbClr val="808080"/>
                </a:solidFill>
                <a:latin typeface="+mn-lt"/>
                <a:ea typeface="Calibri" pitchFamily="34" charset="0"/>
                <a:cs typeface="Myriad Arabic" pitchFamily="50" charset="-78"/>
              </a:rPr>
              <a:t>IDEJA</a:t>
            </a:r>
            <a:endParaRPr lang="sl-SI" dirty="0">
              <a:latin typeface="+mn-lt"/>
              <a:ea typeface="Calibri" pitchFamily="34" charset="0"/>
              <a:cs typeface="Myriad Arabic" pitchFamily="50" charset="-78"/>
            </a:endParaRPr>
          </a:p>
          <a:p>
            <a:pPr eaLnBrk="0" hangingPunct="0">
              <a:lnSpc>
                <a:spcPct val="150000"/>
              </a:lnSpc>
            </a:pPr>
            <a:r>
              <a:rPr lang="sl-SI" b="1" dirty="0">
                <a:solidFill>
                  <a:srgbClr val="00B050"/>
                </a:solidFill>
                <a:latin typeface="+mn-lt"/>
                <a:ea typeface="Calibri" pitchFamily="34" charset="0"/>
                <a:cs typeface="Myriad Arabic" pitchFamily="50" charset="-78"/>
              </a:rPr>
              <a:t>3</a:t>
            </a:r>
            <a:r>
              <a:rPr lang="sl-SI" b="1" dirty="0">
                <a:latin typeface="+mn-lt"/>
                <a:ea typeface="Calibri" pitchFamily="34" charset="0"/>
                <a:cs typeface="Myriad Arabic" pitchFamily="50" charset="-78"/>
              </a:rPr>
              <a:t> </a:t>
            </a:r>
            <a:r>
              <a:rPr lang="sl-SI" b="1" dirty="0">
                <a:solidFill>
                  <a:srgbClr val="00B050"/>
                </a:solidFill>
                <a:latin typeface="+mn-lt"/>
                <a:ea typeface="Calibri" pitchFamily="34" charset="0"/>
                <a:cs typeface="Myriad Arabic" pitchFamily="50" charset="-78"/>
              </a:rPr>
              <a:t>- </a:t>
            </a:r>
            <a:r>
              <a:rPr lang="sl-SI" b="1" dirty="0">
                <a:solidFill>
                  <a:srgbClr val="808080"/>
                </a:solidFill>
                <a:latin typeface="+mn-lt"/>
                <a:ea typeface="Calibri" pitchFamily="34" charset="0"/>
                <a:cs typeface="Myriad Arabic" pitchFamily="50" charset="-78"/>
              </a:rPr>
              <a:t>PROCES</a:t>
            </a:r>
            <a:endParaRPr lang="sl-SI" dirty="0">
              <a:latin typeface="+mn-lt"/>
              <a:cs typeface="Myriad Arabic" pitchFamily="50" charset="-78"/>
            </a:endParaRPr>
          </a:p>
          <a:p>
            <a:pPr eaLnBrk="0" hangingPunct="0">
              <a:lnSpc>
                <a:spcPct val="150000"/>
              </a:lnSpc>
            </a:pPr>
            <a:r>
              <a:rPr lang="sl-SI" b="1" dirty="0">
                <a:solidFill>
                  <a:srgbClr val="00B0F0"/>
                </a:solidFill>
                <a:latin typeface="+mn-lt"/>
                <a:ea typeface="Calibri" pitchFamily="34" charset="0"/>
                <a:cs typeface="Calibri" pitchFamily="34" charset="0"/>
              </a:rPr>
              <a:t>4</a:t>
            </a:r>
            <a:r>
              <a:rPr lang="sl-SI" b="1" dirty="0">
                <a:latin typeface="+mn-lt"/>
                <a:ea typeface="Calibri" pitchFamily="34" charset="0"/>
                <a:cs typeface="Calibri" pitchFamily="34" charset="0"/>
              </a:rPr>
              <a:t> </a:t>
            </a:r>
            <a:r>
              <a:rPr lang="sl-SI" b="1" dirty="0">
                <a:solidFill>
                  <a:srgbClr val="00B0F0"/>
                </a:solidFill>
                <a:latin typeface="+mn-lt"/>
                <a:ea typeface="Calibri" pitchFamily="34" charset="0"/>
                <a:cs typeface="Calibri" pitchFamily="34" charset="0"/>
              </a:rPr>
              <a:t>- </a:t>
            </a:r>
            <a:r>
              <a:rPr lang="sl-SI" b="1" dirty="0">
                <a:solidFill>
                  <a:srgbClr val="808080"/>
                </a:solidFill>
                <a:latin typeface="+mn-lt"/>
                <a:ea typeface="Calibri" pitchFamily="34" charset="0"/>
                <a:cs typeface="Calibri" pitchFamily="34" charset="0"/>
              </a:rPr>
              <a:t>PROSTOR</a:t>
            </a:r>
            <a:endParaRPr lang="sl-SI" dirty="0">
              <a:latin typeface="+mn-lt"/>
              <a:cs typeface="Myriad Arabic" pitchFamily="50" charset="-78"/>
            </a:endParaRPr>
          </a:p>
          <a:p>
            <a:pPr eaLnBrk="0" hangingPunct="0">
              <a:lnSpc>
                <a:spcPct val="150000"/>
              </a:lnSpc>
            </a:pPr>
            <a:r>
              <a:rPr lang="sl-SI" b="1" dirty="0">
                <a:solidFill>
                  <a:srgbClr val="FF0000"/>
                </a:solidFill>
                <a:latin typeface="+mn-lt"/>
                <a:ea typeface="Calibri" pitchFamily="34" charset="0"/>
                <a:cs typeface="Calibri" pitchFamily="34" charset="0"/>
              </a:rPr>
              <a:t>5</a:t>
            </a:r>
            <a:r>
              <a:rPr lang="sl-SI" b="1" dirty="0">
                <a:latin typeface="+mn-lt"/>
                <a:ea typeface="Calibri" pitchFamily="34" charset="0"/>
                <a:cs typeface="Calibri" pitchFamily="34" charset="0"/>
              </a:rPr>
              <a:t> </a:t>
            </a:r>
            <a:r>
              <a:rPr lang="sl-SI" b="1" dirty="0">
                <a:solidFill>
                  <a:srgbClr val="FF0000"/>
                </a:solidFill>
                <a:latin typeface="+mn-lt"/>
                <a:ea typeface="Calibri" pitchFamily="34" charset="0"/>
                <a:cs typeface="Calibri" pitchFamily="34" charset="0"/>
              </a:rPr>
              <a:t>- </a:t>
            </a:r>
            <a:r>
              <a:rPr lang="sl-SI" b="1" dirty="0">
                <a:solidFill>
                  <a:srgbClr val="808080"/>
                </a:solidFill>
                <a:latin typeface="+mn-lt"/>
                <a:ea typeface="Calibri" pitchFamily="34" charset="0"/>
                <a:cs typeface="Calibri" pitchFamily="34" charset="0"/>
              </a:rPr>
              <a:t>INFORMIRANE</a:t>
            </a:r>
          </a:p>
          <a:p>
            <a:pPr eaLnBrk="0" hangingPunct="0">
              <a:lnSpc>
                <a:spcPct val="150000"/>
              </a:lnSpc>
            </a:pPr>
            <a:r>
              <a:rPr lang="sl-SI" b="1" dirty="0">
                <a:solidFill>
                  <a:srgbClr val="7030A0"/>
                </a:solidFill>
                <a:latin typeface="+mn-lt"/>
                <a:cs typeface="Calibri" pitchFamily="34" charset="0"/>
              </a:rPr>
              <a:t>6 - </a:t>
            </a:r>
            <a:r>
              <a:rPr lang="sl-SI" b="1" dirty="0">
                <a:solidFill>
                  <a:srgbClr val="808080"/>
                </a:solidFill>
                <a:latin typeface="+mn-lt"/>
                <a:cs typeface="Calibri" pitchFamily="34" charset="0"/>
              </a:rPr>
              <a:t>DELOVANJE</a:t>
            </a:r>
            <a:endParaRPr lang="sl-SI" dirty="0">
              <a:latin typeface="+mn-lt"/>
              <a:cs typeface="Myriad Arabic" pitchFamily="50" charset="-78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7737297" y="6079650"/>
            <a:ext cx="1055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+mn-lt"/>
              </a:rPr>
              <a:t>Izgradnja</a:t>
            </a:r>
            <a:endParaRPr lang="sl-SI" dirty="0">
              <a:latin typeface="+mn-lt"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6667556" y="2546222"/>
            <a:ext cx="2116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+mn-lt"/>
              </a:rPr>
              <a:t>Mednarodni natečaj</a:t>
            </a:r>
            <a:endParaRPr lang="sl-SI" dirty="0">
              <a:latin typeface="+mn-lt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8131611" y="2274289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+mn-lt"/>
              </a:rPr>
              <a:t>2005</a:t>
            </a:r>
            <a:endParaRPr lang="sl-SI" dirty="0">
              <a:latin typeface="+mn-lt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7491412" y="5812833"/>
            <a:ext cx="1297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atin typeface="+mn-lt"/>
              </a:rPr>
              <a:t>2008 - 2011</a:t>
            </a:r>
            <a:endParaRPr lang="sl-SI" dirty="0">
              <a:latin typeface="+mn-lt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7103"/>
            <a:ext cx="3748144" cy="2481879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657"/>
            <a:ext cx="3748145" cy="2806907"/>
          </a:xfrm>
          <a:prstGeom prst="rect">
            <a:avLst/>
          </a:prstGeom>
        </p:spPr>
      </p:pic>
      <p:sp>
        <p:nvSpPr>
          <p:cNvPr id="15" name="Pravokotnik 14"/>
          <p:cNvSpPr/>
          <p:nvPr/>
        </p:nvSpPr>
        <p:spPr>
          <a:xfrm>
            <a:off x="2989707" y="3292995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chemeClr val="bg1"/>
                </a:solidFill>
                <a:latin typeface="+mn-lt"/>
              </a:rPr>
              <a:t>2008</a:t>
            </a:r>
            <a:endParaRPr lang="sl-SI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Pravokotnik 15"/>
          <p:cNvSpPr/>
          <p:nvPr/>
        </p:nvSpPr>
        <p:spPr>
          <a:xfrm>
            <a:off x="2989706" y="4203423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chemeClr val="bg1"/>
                </a:solidFill>
                <a:latin typeface="+mn-lt"/>
              </a:rPr>
              <a:t>2011</a:t>
            </a:r>
            <a:endParaRPr lang="sl-SI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1211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3690</TotalTime>
  <Words>641</Words>
  <Application>Microsoft Office PowerPoint</Application>
  <PresentationFormat>Diaprojekcija na zaslonu (4:3)</PresentationFormat>
  <Paragraphs>161</Paragraphs>
  <Slides>26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PowerPointova predstavitev</vt:lpstr>
      <vt:lpstr>Industrijska revolucija</vt:lpstr>
      <vt:lpstr>PowerPointova predstavitev</vt:lpstr>
      <vt:lpstr>PowerPointova predstavitev</vt:lpstr>
      <vt:lpstr>High Line – New York </vt:lpstr>
      <vt:lpstr>Projekt Južni vrt– Valencija </vt:lpstr>
      <vt:lpstr>Projekt Sur– Valencija </vt:lpstr>
      <vt:lpstr>                  MADRID RIO </vt:lpstr>
      <vt:lpstr>                  MADRID RIO   zelena pljuča Madrida </vt:lpstr>
      <vt:lpstr>                  MADRID RIO    zelena pljuča Madrida </vt:lpstr>
      <vt:lpstr>PowerPointova predstavitev</vt:lpstr>
      <vt:lpstr> Opuščeni kamnolomi   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Atelje</dc:creator>
  <cp:lastModifiedBy>Gregor Ficko</cp:lastModifiedBy>
  <cp:revision>361</cp:revision>
  <cp:lastPrinted>2024-10-21T06:05:49Z</cp:lastPrinted>
  <dcterms:created xsi:type="dcterms:W3CDTF">2020-04-12T09:27:11Z</dcterms:created>
  <dcterms:modified xsi:type="dcterms:W3CDTF">2024-10-21T06:39:25Z</dcterms:modified>
</cp:coreProperties>
</file>