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4" r:id="rId3"/>
    <p:sldId id="270" r:id="rId4"/>
    <p:sldId id="271" r:id="rId5"/>
    <p:sldId id="276" r:id="rId6"/>
    <p:sldId id="278" r:id="rId7"/>
    <p:sldId id="269" r:id="rId8"/>
    <p:sldId id="260" r:id="rId9"/>
    <p:sldId id="265" r:id="rId10"/>
    <p:sldId id="257" r:id="rId11"/>
    <p:sldId id="266" r:id="rId12"/>
    <p:sldId id="268" r:id="rId13"/>
    <p:sldId id="267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rednji slog 4 – poudarek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Svetel slog 3 – poudarek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7" autoAdjust="0"/>
    <p:restoredTop sz="84194" autoAdjust="0"/>
  </p:normalViewPr>
  <p:slideViewPr>
    <p:cSldViewPr snapToGrid="0" showGuides="1">
      <p:cViewPr varScale="1">
        <p:scale>
          <a:sx n="103" d="100"/>
          <a:sy n="103" d="100"/>
        </p:scale>
        <p:origin x="54" y="1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4D8C2-5037-40EE-B301-854F9653005D}" type="datetimeFigureOut">
              <a:rPr lang="sl-SI" smtClean="0"/>
              <a:t>21. 10. 2024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4707A-5057-4D08-A235-79C10C95BF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488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Industrija in proizvodnja: Za hlajenje strojev, čiščenje, obdelavo surovin, pranje izdelkov, kemične procese in prenos toplote.</a:t>
            </a:r>
          </a:p>
          <a:p>
            <a:r>
              <a:rPr lang="sl-SI" dirty="0"/>
              <a:t>Energetika: Za hlajenje elektrarn, kondenzacijo pare v termoelektrarnah ali prenos toplote v jedrskih elektrarnah.</a:t>
            </a:r>
          </a:p>
          <a:p>
            <a:r>
              <a:rPr lang="sl-SI" dirty="0"/>
              <a:t>Kmetijstvo: V sistemih namakanja, hlajenju pridelkov ali predelavi hrane.</a:t>
            </a:r>
          </a:p>
          <a:p>
            <a:r>
              <a:rPr lang="sl-SI" dirty="0"/>
              <a:t>Gradbeništvo: Za pripravo betonov, pranje materialov, vlaženje površin in odstranjevanje prahu</a:t>
            </a:r>
          </a:p>
          <a:p>
            <a:endParaRPr lang="sl-SI" dirty="0"/>
          </a:p>
          <a:p>
            <a:r>
              <a:rPr lang="sl-SI" dirty="0"/>
              <a:t>PONT </a:t>
            </a:r>
            <a:r>
              <a:rPr lang="sl-SI" dirty="0" err="1"/>
              <a:t>DU</a:t>
            </a:r>
            <a:r>
              <a:rPr lang="sl-SI" dirty="0"/>
              <a:t> GARD, Nimes, France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4707A-5057-4D08-A235-79C10C95BF2B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658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BF3BB-93D7-0620-3696-FD507342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C583E57F-FEF7-E88A-E84D-643196944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A7E69B5D-5733-4E2F-8EF6-F56664B39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Industrija in proizvodnja: Za hlajenje strojev, čiščenje, obdelavo surovin, pranje izdelkov, kemične procese in prenos toplote.</a:t>
            </a:r>
          </a:p>
          <a:p>
            <a:r>
              <a:rPr lang="sl-SI" dirty="0"/>
              <a:t>Energetika: Za hlajenje elektrarn, kondenzacijo pare v termoelektrarnah ali prenos toplote v jedrskih elektrarnah.</a:t>
            </a:r>
          </a:p>
          <a:p>
            <a:r>
              <a:rPr lang="sl-SI" dirty="0"/>
              <a:t>Kmetijstvo: V sistemih namakanja, hlajenju pridelkov ali predelavi hrane.</a:t>
            </a:r>
          </a:p>
          <a:p>
            <a:r>
              <a:rPr lang="sl-SI" dirty="0"/>
              <a:t>Gradbeništvo: Za pripravo betonov, pranje materialov, vlaženje površin in odstranjevanje prahu</a:t>
            </a:r>
          </a:p>
          <a:p>
            <a:endParaRPr lang="sl-SI" dirty="0"/>
          </a:p>
          <a:p>
            <a:r>
              <a:rPr lang="sl-SI" dirty="0"/>
              <a:t>PONT </a:t>
            </a:r>
            <a:r>
              <a:rPr lang="sl-SI" dirty="0" err="1"/>
              <a:t>DU</a:t>
            </a:r>
            <a:r>
              <a:rPr lang="sl-SI" dirty="0"/>
              <a:t> GARD, Nimes, France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C71BC10-5E89-D59F-59BA-57DAF75A3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4707A-5057-4D08-A235-79C10C95BF2B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5340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4707A-5057-4D08-A235-79C10C95BF2B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614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Uporaba krožnega gospodarstva: kako lahko principi krožnega gospodarstva prispevajo k trajnostni rabi prostora in virov. Poudarek na recikliranju gradbenih materialov, ponovni uporabi materialov in zmanjševanju negativnih vplivov na okolje.</a:t>
            </a: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Integracija v načrtovanje prostora: Pojasnitev, kako bi lahko krožno gospodarstvo postane osrednji del prostorskega načrtovanja pri obnovi in ponovni vključitvi degradiranih območij v gospodarsko dejavnost upoštevajoč tudi razpoložljivost naravnih virov v prostoru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Pogled v prihodnost: Spodbuda k sodelovanju lokalne skupnosti, občin in zasebnega sektorja pri iskanju rešitev za ponovno vključitev teh območij v gospodarstvo na način, ki bo trajnosten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4707A-5057-4D08-A235-79C10C95BF2B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0801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4707A-5057-4D08-A235-79C10C95BF2B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243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66A8A3-8942-45CD-A71C-DEA0C016C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0560408-3D9D-4470-BC6D-0201CF758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65A561-38C2-456C-A917-B7AAA673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CD353FE-FC92-4DA4-9B06-5240566A3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64576CA-6228-4B20-BA9A-0BC1A297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41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75DD6F-9C9A-47A3-8984-379E0289D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5973D54-7605-4F1A-8163-4C11DCFCA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2B5CDA4-6094-4BC5-94C6-064604FE3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3082F22-D0D4-47AF-B66E-F8138356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6DD4097-87DC-457F-98B3-2F498E23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00A89C3-E9D0-4152-853A-D37DB90AF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CE4C43B-C27D-4D9D-8203-4C99FD6AE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4522ADC-94C4-494E-A13D-1DD2CE27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7603F3A-24A5-474E-BCB3-91D75FF67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24E68B7-421C-4913-B04D-BE1AAE81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8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6422F7-39F1-4D12-8784-CD942128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42DA476-9E43-49E5-B901-40BD8EC4C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A64A2AE-47BC-4D43-8BAA-4CB1BB99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7C49B53-D81F-40FD-BE63-82EF98F6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C5B5132-C6B6-42E5-A418-8B08B1F2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9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D87B42-B868-4E91-AF85-846D63D46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35FC715-7084-4439-9E3B-A7029AA45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517EE82-A6EB-4D78-8CAB-4C49DCA0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022B794-92DF-4A83-9A5B-6754672A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E7D0D84-76C0-4B70-BD1E-7A6B2616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1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C48C0D-9675-4380-AC88-A769924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0F236C-CE0F-419F-9ADA-595454BA8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1A00E8E-8114-4862-8FB0-DC90CD730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3B34CF5-E631-4198-A090-521297A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53E7DD7-0989-40DC-A4DE-CE383E98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A4E9CA2-FBEC-4A27-A5B7-E43B7622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5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5AE2D2-039E-4C4A-B010-D08D8E613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C175FE3-6210-4622-950C-6ED1D012D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7B2D322-651C-4324-AE9E-3C9134E8F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FBB0436-D701-4B15-BE1E-BEA8449B8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BEF17D2-0FB0-446B-9F0E-020CDF6B6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187DEEC3-8608-4B98-9861-16EDB329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20D973A-99B5-463B-8AF0-40A18FD2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46DE226-6EE4-43C5-A27C-30106057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8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F512B3-32B4-4EFD-8B40-8E70F290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B369727-6115-4812-93DA-B162B43CE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6F16CD6-ED78-44D4-B9FB-4190D418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32A49E1-880B-467F-8AB2-62C05289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6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9D43E6AF-7EA2-47CD-9F04-B6FCD5BA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B707123-D823-46D2-A0D0-B00A08C7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EC362ED-C789-44A9-A69F-7C61EEBF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8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EAD8B3-76F0-4A0B-9447-9F6FE3C39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3A0B3D9-E2AF-466E-BB75-EE04069C9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8F8C4B7-C203-482E-87ED-EF01598FA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1B13BBD-811A-4733-A024-5DF1D8D6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ADB670C-1413-40FA-A677-330FF5796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0B5BE05-7319-421D-9D11-CA6735DC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025792-071E-40B5-B0C9-1B70C5D4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42CC538-CADF-4954-9B77-4C90B7DDB0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59B3277-41DD-4FA9-96F6-FBAD18691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7FB116E-FC6E-41DA-9C3A-8773DD3E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962E3B0-3202-4B75-84C6-244357A9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99BC4AA-79B9-4AFA-8400-15D8CC5A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15B35CC-C23D-43E6-A6F3-F2C15427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20DB64B-93CE-4BF4-BB90-CD28028E8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1F18A64-C292-4925-90A5-CCC1B79C8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B67C-5298-4C49-8483-6E6A445D43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549F63E-8326-49FD-BA85-500DE8273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6B4DC00-8C35-4FDA-9138-7E7D6ABBB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12B04-1EF3-4D63-B1E7-78546DA1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6895DA-BBF9-4501-9A91-28E2DB19E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66" y="1705911"/>
            <a:ext cx="8561667" cy="1908043"/>
          </a:xfrm>
        </p:spPr>
        <p:txBody>
          <a:bodyPr>
            <a:normAutofit fontScale="90000"/>
          </a:bodyPr>
          <a:lstStyle/>
          <a:p>
            <a:pPr>
              <a:spcAft>
                <a:spcPts val="1125"/>
              </a:spcAft>
            </a:pPr>
            <a:r>
              <a:rPr lang="sl-SI" sz="2000" b="1" i="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KOLIKO GOSPODARSKO </a:t>
            </a:r>
            <a: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DEGRADIRANIH OBMOČIJ </a:t>
            </a:r>
            <a:r>
              <a:rPr lang="sl-SI" sz="2000" b="1" i="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LAHKO PRIPIŠEMO</a:t>
            </a:r>
            <a:br>
              <a:rPr lang="sl-SI" sz="2000" b="1" i="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POSLEDICAM IZVAJANJA RUDARSKIH DEL </a:t>
            </a:r>
            <a:r>
              <a:rPr lang="sl-SI" sz="2000" b="1" i="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IN</a:t>
            </a:r>
            <a: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KOLIKO JE TAKIH, </a:t>
            </a:r>
            <a:r>
              <a:rPr lang="sl-SI" sz="2000" b="1" i="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KI </a:t>
            </a:r>
            <a:r>
              <a:rPr lang="sl-SI" sz="2000" b="1" i="0" dirty="0">
                <a:effectLst/>
                <a:latin typeface="Arial" panose="020B0604020202020204" pitchFamily="34" charset="0"/>
              </a:rPr>
              <a:t>B</a:t>
            </a:r>
            <a: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</a:t>
            </a:r>
            <a:b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LAHKO </a:t>
            </a:r>
            <a:r>
              <a:rPr lang="sl-SI" sz="2000" b="1" i="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GLEDE NA PRVOTNO NAMEMBNOST ZEMLJIŠČA </a:t>
            </a:r>
            <a: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BILA</a:t>
            </a:r>
            <a:b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PONOVNO VKLJUČENA V NOVO GOSPODARSKO DEJAVNOST,</a:t>
            </a:r>
            <a:b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PRIMERNO ZA ŠIRŠO LOKALNO SKUPNOST - PRIMER JUGOZAHODNE</a:t>
            </a:r>
            <a:b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sl-SI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SLOVENIJE</a:t>
            </a:r>
            <a:endParaRPr lang="sl-SI" sz="6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044326A-4BDB-4B85-878B-1CEE12814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632" y="4139588"/>
            <a:ext cx="9144000" cy="493295"/>
          </a:xfrm>
        </p:spPr>
        <p:txBody>
          <a:bodyPr>
            <a:normAutofit/>
          </a:bodyPr>
          <a:lstStyle/>
          <a:p>
            <a:r>
              <a:rPr lang="sl-SI" sz="2000" u="sng" dirty="0"/>
              <a:t>dr. Željko Pogačnik</a:t>
            </a:r>
            <a:r>
              <a:rPr lang="sl-SI" sz="2000" u="sng" baseline="30000" dirty="0"/>
              <a:t>1</a:t>
            </a:r>
            <a:r>
              <a:rPr lang="sl-SI" sz="2000" dirty="0"/>
              <a:t>, dr. Špela Bavec</a:t>
            </a:r>
            <a:r>
              <a:rPr lang="sl-SI" sz="2000" baseline="30000" dirty="0"/>
              <a:t>2</a:t>
            </a:r>
            <a:r>
              <a:rPr lang="sl-SI" sz="2000" dirty="0"/>
              <a:t> in </a:t>
            </a:r>
            <a:r>
              <a:rPr lang="sl-SI" sz="2000" dirty="0" err="1"/>
              <a:t>dr.Uroš</a:t>
            </a:r>
            <a:r>
              <a:rPr lang="sl-SI" sz="2000" dirty="0"/>
              <a:t> Herlec</a:t>
            </a:r>
            <a:r>
              <a:rPr lang="sl-SI" sz="2000" baseline="30000" dirty="0"/>
              <a:t>3</a:t>
            </a:r>
            <a:endParaRPr lang="en-US" sz="2000" baseline="300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16F9FC2-C401-66E2-76FE-741F5CEDF64F}"/>
              </a:ext>
            </a:extLst>
          </p:cNvPr>
          <p:cNvSpPr txBox="1"/>
          <p:nvPr/>
        </p:nvSpPr>
        <p:spPr>
          <a:xfrm>
            <a:off x="596962" y="4576608"/>
            <a:ext cx="10998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baseline="30000" dirty="0"/>
              <a:t>1</a:t>
            </a:r>
            <a:r>
              <a:rPr lang="sl-SI" sz="1200" dirty="0"/>
              <a:t>Georudeko </a:t>
            </a:r>
            <a:r>
              <a:rPr lang="sl-SI" sz="1200" dirty="0" err="1"/>
              <a:t>d.o.o</a:t>
            </a:r>
            <a:r>
              <a:rPr lang="sl-SI" sz="1200" dirty="0"/>
              <a:t>., Anhovo 1, 5210 Deskle, </a:t>
            </a:r>
            <a:r>
              <a:rPr lang="sl-SI" sz="1200" baseline="30000" dirty="0"/>
              <a:t>2</a:t>
            </a:r>
            <a:r>
              <a:rPr lang="sl-SI" sz="1200" dirty="0"/>
              <a:t>Geološki zavod Slovenije, Dimičeva ulica 14, 1000 Ljubljana, </a:t>
            </a:r>
            <a:r>
              <a:rPr lang="sl-SI" sz="1200" baseline="30000" dirty="0"/>
              <a:t>3</a:t>
            </a:r>
            <a:r>
              <a:rPr lang="sl-SI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GEOMINECO, Uroš</a:t>
            </a:r>
            <a:r>
              <a:rPr lang="sl-SI" sz="1200" dirty="0"/>
              <a:t> </a:t>
            </a:r>
            <a:r>
              <a:rPr lang="sl-SI" sz="1200" dirty="0" err="1"/>
              <a:t>Herlec</a:t>
            </a:r>
            <a:r>
              <a:rPr lang="sl-SI" sz="1200" dirty="0"/>
              <a:t> </a:t>
            </a:r>
            <a:r>
              <a:rPr lang="sl-SI" sz="1200" dirty="0" err="1"/>
              <a:t>s.p</a:t>
            </a:r>
            <a:r>
              <a:rPr lang="sl-SI" sz="1200" dirty="0"/>
              <a:t>., Peričeva </a:t>
            </a:r>
            <a:r>
              <a:rPr lang="sl-SI" sz="1200" dirty="0" err="1"/>
              <a:t>ulioca</a:t>
            </a:r>
            <a:r>
              <a:rPr lang="sl-SI" sz="1200" dirty="0"/>
              <a:t> 46, 1000 Ljubljana</a:t>
            </a:r>
            <a:endParaRPr lang="sl-SI" sz="1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B36FEDE-9C1B-C359-3BD4-AE703041E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784" y="80432"/>
            <a:ext cx="3533950" cy="2570869"/>
          </a:xfrm>
          <a:prstGeom prst="rect">
            <a:avLst/>
          </a:prstGeom>
        </p:spPr>
      </p:pic>
      <p:pic>
        <p:nvPicPr>
          <p:cNvPr id="8" name="Slika 7" descr="Slika, ki vsebuje besede posnetek zaslona, besedilo&#10;&#10;Opis je samodejno ustvarjen">
            <a:extLst>
              <a:ext uri="{FF2B5EF4-FFF2-40B4-BE49-F238E27FC236}">
                <a16:creationId xmlns:a16="http://schemas.microsoft.com/office/drawing/2014/main" id="{1DE66CF1-6E69-15A9-DCFF-02DEE4664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" y="5330114"/>
            <a:ext cx="4457126" cy="14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2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F36363-9F6E-4D73-85B3-17F80CBA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49" y="187728"/>
            <a:ext cx="11366346" cy="9262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3100" b="1" dirty="0">
                <a:latin typeface="Calibri" panose="020F0502020204030204" pitchFamily="34" charset="0"/>
              </a:rPr>
              <a:t>Zatečeno stanje kamnoloma Črni Kal</a:t>
            </a:r>
            <a:endParaRPr lang="en-US" sz="3100" b="1" dirty="0">
              <a:latin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182782F-FF95-4A05-9EFC-578D33517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8" y="1291388"/>
            <a:ext cx="5926917" cy="495222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DAEAF2-B9EA-A144-9179-6BAE4FD4C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25" y="1291388"/>
            <a:ext cx="5098429" cy="358044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843CD7E-F0D8-4B45-AE7F-B8C50E8E5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24" y="1652352"/>
            <a:ext cx="5098429" cy="355329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CBDEF4B-7C96-6744-BFFD-591E33682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7" y="3117155"/>
            <a:ext cx="5916502" cy="270468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199CA29D-D98E-D349-A1E6-DE8993112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6" y="3665967"/>
            <a:ext cx="5916502" cy="2755047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8F876D69-4F4D-D547-A8A9-973CC16D8785}"/>
              </a:ext>
            </a:extLst>
          </p:cNvPr>
          <p:cNvSpPr txBox="1"/>
          <p:nvPr/>
        </p:nvSpPr>
        <p:spPr>
          <a:xfrm>
            <a:off x="6721810" y="5412620"/>
            <a:ext cx="3946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err="1">
                <a:latin typeface="Symbol" panose="05050102010706020507" pitchFamily="18" charset="2"/>
              </a:rPr>
              <a:t>D</a:t>
            </a:r>
            <a:r>
              <a:rPr lang="sl-SI" sz="1600" dirty="0" err="1"/>
              <a:t>h</a:t>
            </a:r>
            <a:r>
              <a:rPr lang="sl-SI" sz="1600" dirty="0"/>
              <a:t> = cca. 30 m</a:t>
            </a:r>
          </a:p>
          <a:p>
            <a:r>
              <a:rPr lang="sl-SI" sz="1600" dirty="0" err="1"/>
              <a:t>Cut</a:t>
            </a:r>
            <a:r>
              <a:rPr lang="sl-SI" sz="1600" dirty="0"/>
              <a:t> </a:t>
            </a:r>
            <a:r>
              <a:rPr lang="sl-SI" sz="1600" dirty="0" err="1"/>
              <a:t>Volume</a:t>
            </a:r>
            <a:r>
              <a:rPr lang="sl-SI" sz="1600" dirty="0"/>
              <a:t> (2014) ≈ 1.057.002 m</a:t>
            </a:r>
            <a:r>
              <a:rPr lang="sl-SI" sz="1600" baseline="30000" dirty="0"/>
              <a:t>3</a:t>
            </a:r>
            <a:endParaRPr lang="en-US" sz="1600" dirty="0"/>
          </a:p>
          <a:p>
            <a:r>
              <a:rPr lang="sl-SI" sz="1600" dirty="0" err="1"/>
              <a:t>Cut</a:t>
            </a:r>
            <a:r>
              <a:rPr lang="sl-SI" sz="1600" dirty="0"/>
              <a:t> 2D </a:t>
            </a:r>
            <a:r>
              <a:rPr lang="sl-SI" sz="1600" dirty="0" err="1"/>
              <a:t>Surface</a:t>
            </a:r>
            <a:r>
              <a:rPr lang="sl-SI" sz="1600" dirty="0"/>
              <a:t> Area ≈ 0.0693 km ≠ </a:t>
            </a:r>
            <a:r>
              <a:rPr lang="sl-SI" sz="1600" b="1" dirty="0">
                <a:solidFill>
                  <a:srgbClr val="FF0000"/>
                </a:solidFill>
              </a:rPr>
              <a:t>6,0697 ha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64DD54-6D4A-41AC-9C07-82405F2F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33" y="195793"/>
            <a:ext cx="11540300" cy="7637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l-SI" sz="3100" b="1" dirty="0">
                <a:latin typeface="Calibri" panose="020F0502020204030204" pitchFamily="34" charset="0"/>
              </a:rPr>
              <a:t>Predvidena kočna oblika kamnoloma pred pričetkom sanacije kamnolom </a:t>
            </a:r>
            <a:r>
              <a:rPr lang="sl-SI" sz="3100" b="1">
                <a:latin typeface="Calibri" panose="020F0502020204030204" pitchFamily="34" charset="0"/>
              </a:rPr>
              <a:t>Črni Kal</a:t>
            </a:r>
            <a:endParaRPr lang="en-US" sz="3100" b="1" dirty="0">
              <a:latin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AF7B6C-216E-4C06-88B6-98E2B23C5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4" y="3991204"/>
            <a:ext cx="11815011" cy="269125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781716A-E175-490E-BA43-841F613E5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7844"/>
            <a:ext cx="5991727" cy="2758179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FF7DE66-BC02-5244-9C31-0BF0F5ADF632}"/>
              </a:ext>
            </a:extLst>
          </p:cNvPr>
          <p:cNvSpPr txBox="1"/>
          <p:nvPr/>
        </p:nvSpPr>
        <p:spPr>
          <a:xfrm>
            <a:off x="345106" y="1431475"/>
            <a:ext cx="56458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Prednosti: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400" dirty="0"/>
              <a:t>Širitev iz obstoječega prostora s sprotno sanacijo za zagotovitev primernih osnovnih klančin do kote + 280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400" dirty="0"/>
              <a:t>Območje primerno za druge gospodarsko/energetske namene -&gt; pretočne MHE in FTV</a:t>
            </a:r>
          </a:p>
          <a:p>
            <a:r>
              <a:rPr lang="sl-SI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Pomanjkljivosti: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400" dirty="0"/>
              <a:t>Ni znana regionalna geologija in neto izkoristek naravnega vira za namen gradbeništva (prisotnost kraških jam)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400" dirty="0"/>
              <a:t>Vpliv naravne erozije med procesom sanacije (vetrovna roža)</a:t>
            </a:r>
          </a:p>
        </p:txBody>
      </p:sp>
    </p:spTree>
    <p:extLst>
      <p:ext uri="{BB962C8B-B14F-4D97-AF65-F5344CB8AC3E}">
        <p14:creationId xmlns:p14="http://schemas.microsoft.com/office/powerpoint/2010/main" val="343260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D280AA-290A-894C-89E3-CA2F21AF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2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3100" b="1" dirty="0" err="1">
                <a:latin typeface="Calibri" panose="020F0502020204030204" pitchFamily="34" charset="0"/>
              </a:rPr>
              <a:t>SWOT</a:t>
            </a:r>
            <a:r>
              <a:rPr lang="sl-SI" sz="3100" b="1" dirty="0">
                <a:latin typeface="Calibri" panose="020F0502020204030204" pitchFamily="34" charset="0"/>
              </a:rPr>
              <a:t> analiza preoblikovanja prostora v vodohran</a:t>
            </a:r>
          </a:p>
        </p:txBody>
      </p:sp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DED0F030-087A-4E36-BEB5-96B67BD53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415278"/>
              </p:ext>
            </p:extLst>
          </p:nvPr>
        </p:nvGraphicFramePr>
        <p:xfrm>
          <a:off x="416560" y="1143000"/>
          <a:ext cx="11541760" cy="56418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4266572451"/>
                    </a:ext>
                  </a:extLst>
                </a:gridCol>
                <a:gridCol w="4348480">
                  <a:extLst>
                    <a:ext uri="{9D8B030D-6E8A-4147-A177-3AD203B41FA5}">
                      <a16:colId xmlns:a16="http://schemas.microsoft.com/office/drawing/2014/main" val="2339090857"/>
                    </a:ext>
                  </a:extLst>
                </a:gridCol>
                <a:gridCol w="4409440">
                  <a:extLst>
                    <a:ext uri="{9D8B030D-6E8A-4147-A177-3AD203B41FA5}">
                      <a16:colId xmlns:a16="http://schemas.microsoft.com/office/drawing/2014/main" val="2581383196"/>
                    </a:ext>
                  </a:extLst>
                </a:gridCol>
                <a:gridCol w="1361440">
                  <a:extLst>
                    <a:ext uri="{9D8B030D-6E8A-4147-A177-3AD203B41FA5}">
                      <a16:colId xmlns:a16="http://schemas.microsoft.com/office/drawing/2014/main" val="2903618062"/>
                    </a:ext>
                  </a:extLst>
                </a:gridCol>
              </a:tblGrid>
              <a:tr h="2047240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/>
                        <a:t>PREDNOSTI</a:t>
                      </a:r>
                      <a:endParaRPr lang="en-GB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TEHNIČNI VIDIKI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Razpoložljiv prostor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Energetska samooskrba </a:t>
                      </a:r>
                      <a:r>
                        <a:rPr lang="sl-SI" sz="1200" b="0" dirty="0" err="1">
                          <a:effectLst/>
                        </a:rPr>
                        <a:t>MHE</a:t>
                      </a:r>
                      <a:r>
                        <a:rPr lang="sl-SI" sz="1200" b="0" dirty="0">
                          <a:effectLst/>
                        </a:rPr>
                        <a:t> in </a:t>
                      </a:r>
                      <a:r>
                        <a:rPr lang="sl-SI" sz="1200" b="0" dirty="0" err="1">
                          <a:effectLst/>
                        </a:rPr>
                        <a:t>FVE</a:t>
                      </a:r>
                      <a:endParaRPr lang="sl-SI" sz="12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PRAVNI VIDIK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Izvedba v okviru sanacije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OPERATIVNI VIDIK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Razpoložljiva oprema za izvajanje del (težko postrojenje) že v kamnolomu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EKONOMSKI VIDIK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Možnost refundacije iz naslova vplačane sanacije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Prihranki Občine KP na področju zagotavljanje samooskrbe s pitno/tehnološko vodo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TEHNIČNI VIDIKI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Potreba po dodatnem vodnem viru za zagotovitev 600.000 m</a:t>
                      </a:r>
                      <a:r>
                        <a:rPr lang="sl-SI" sz="1200" b="0" baseline="30000" dirty="0">
                          <a:effectLst/>
                        </a:rPr>
                        <a:t>3</a:t>
                      </a:r>
                      <a:r>
                        <a:rPr lang="sl-SI" sz="1200" b="0" dirty="0">
                          <a:effectLst/>
                        </a:rPr>
                        <a:t>/l -&gt; potreba po dodatnih globokih geofizikalnih raziskavah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PRAVNI VIDIK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Vplivanje politike pri sprejemanju </a:t>
                      </a:r>
                      <a:r>
                        <a:rPr lang="sl-SI" sz="1200" b="0" dirty="0" err="1">
                          <a:effectLst/>
                        </a:rPr>
                        <a:t>DPNja</a:t>
                      </a:r>
                      <a:r>
                        <a:rPr lang="sl-SI" sz="1200" b="0" dirty="0">
                          <a:effectLst/>
                        </a:rPr>
                        <a:t> v DZ RS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Lastništvo kamnoloma &lt;-&gt; pravna oseba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OPERATIVNI VIDIK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Logistika obremenitve regionalne infrastrukture pri dovozu materiala iz gradbišča v nahajališče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EKONOMSKI VIDIK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/>
                        <a:t>Obvladovanje stroškov transporta in vgradnje materiala in stroškov vezanih na gradnjo jezu (vhod v kamnolom) &lt;?&gt; potreba po predimenzioniranosti &lt;-&gt; percepcija varnosti deležnikov pri potrditvi posega</a:t>
                      </a:r>
                      <a:endParaRPr lang="en-GB" sz="12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/>
                        <a:t>SLABOSTI</a:t>
                      </a:r>
                      <a:endParaRPr lang="en-GB" sz="16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675110"/>
                  </a:ext>
                </a:extLst>
              </a:tr>
              <a:tr h="2501909">
                <a:tc>
                  <a:txBody>
                    <a:bodyPr/>
                    <a:lstStyle/>
                    <a:p>
                      <a:pPr algn="l"/>
                      <a:r>
                        <a:rPr lang="sl-SI" sz="1600" b="1" dirty="0"/>
                        <a:t>PRILOŽNOSTI</a:t>
                      </a:r>
                      <a:endParaRPr lang="en-GB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TEHNIČNI VIDIKI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Uporaba degradiranega prostora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PRAVNI VIDIK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Prikaz dobre in proaktivne prakse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OPERATIVNI VIDIK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Racionalizacija investicijskih gradbenih posegov, pri obvladovanju nastalega materiala &lt;-&gt; surovina ne nastopa na trgu, saj je v lasti države po Ustavi RS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EKONOMSKI VIDIK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/>
                        <a:t>Prihranek pri obvladovanju nastalih prekomernih surovin, ki se ne uporabijo neposredno pri gradnji objekta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/>
                        <a:t>Zagotovitev finančno neodvisnega naravnega vira za lokalno skupnost</a:t>
                      </a:r>
                      <a:endParaRPr lang="en-GB" sz="12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TEHNIČNI VIDIKI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Odsotnost primerno vodonosnega dodatnega naravnega vira na območju kraškega roba -&gt; voda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PRAVNI VIDIK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Med-državna presoja vplivov na okolje in „nagajanje“ s strani </a:t>
                      </a:r>
                      <a:r>
                        <a:rPr lang="sl-SI" sz="1200" b="0" dirty="0" err="1">
                          <a:effectLst/>
                        </a:rPr>
                        <a:t>ITA</a:t>
                      </a:r>
                      <a:r>
                        <a:rPr lang="sl-SI" sz="1200" b="0" dirty="0">
                          <a:effectLst/>
                        </a:rPr>
                        <a:t> &lt;-&gt; plinska </a:t>
                      </a:r>
                      <a:r>
                        <a:rPr lang="sl-SI" sz="1200" b="0" dirty="0" err="1">
                          <a:effectLst/>
                        </a:rPr>
                        <a:t>prečrpalna</a:t>
                      </a:r>
                      <a:r>
                        <a:rPr lang="sl-SI" sz="1200" b="0" dirty="0">
                          <a:effectLst/>
                        </a:rPr>
                        <a:t> platforma v Tržaškem zalivu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Težava pri prodaji nepremičnine/pravne osebe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OPERATIVNI VIDIK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>
                          <a:effectLst/>
                        </a:rPr>
                        <a:t>?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sl-SI" sz="1200" b="0" dirty="0">
                          <a:effectLst/>
                        </a:rPr>
                        <a:t>EKONOMSKI VIDIK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200" b="0" dirty="0"/>
                        <a:t>?</a:t>
                      </a:r>
                      <a:endParaRPr lang="en-GB" sz="12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600" b="1" dirty="0"/>
                        <a:t>NEVARNOSTI</a:t>
                      </a:r>
                      <a:endParaRPr lang="en-GB" sz="16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133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39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37A0922D-C3D8-4306-98CB-701511FF8504}"/>
              </a:ext>
            </a:extLst>
          </p:cNvPr>
          <p:cNvSpPr txBox="1"/>
          <p:nvPr/>
        </p:nvSpPr>
        <p:spPr>
          <a:xfrm>
            <a:off x="671548" y="3629308"/>
            <a:ext cx="113573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Potencial oblikovanja površine bazena</a:t>
            </a:r>
          </a:p>
          <a:p>
            <a:endParaRPr lang="sl-SI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>
                <a:solidFill>
                  <a:srgbClr val="222222"/>
                </a:solidFill>
              </a:rPr>
              <a:t>Vsak</a:t>
            </a:r>
            <a:r>
              <a:rPr lang="en-US" sz="1400" b="1" dirty="0">
                <a:solidFill>
                  <a:srgbClr val="222222"/>
                </a:solidFill>
              </a:rPr>
              <a:t> meter </a:t>
            </a:r>
            <a:r>
              <a:rPr lang="en-US" sz="1400" b="1" dirty="0" err="1">
                <a:solidFill>
                  <a:srgbClr val="222222"/>
                </a:solidFill>
              </a:rPr>
              <a:t>dviga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sl-SI" sz="1400" b="1" dirty="0">
                <a:solidFill>
                  <a:srgbClr val="222222"/>
                </a:solidFill>
              </a:rPr>
              <a:t>r</a:t>
            </a:r>
            <a:r>
              <a:rPr lang="en-US" sz="1400" b="1" dirty="0" err="1">
                <a:solidFill>
                  <a:srgbClr val="222222"/>
                </a:solidFill>
              </a:rPr>
              <a:t>oba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sl-SI" sz="1400" b="1" dirty="0">
                <a:solidFill>
                  <a:srgbClr val="222222"/>
                </a:solidFill>
              </a:rPr>
              <a:t>„lija“ </a:t>
            </a:r>
            <a:r>
              <a:rPr lang="en-US" sz="1400" b="1" dirty="0" err="1">
                <a:solidFill>
                  <a:srgbClr val="222222"/>
                </a:solidFill>
              </a:rPr>
              <a:t>poveča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volumen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akumulacije</a:t>
            </a:r>
            <a:r>
              <a:rPr lang="sl-SI" sz="1400" b="1" dirty="0">
                <a:solidFill>
                  <a:srgbClr val="222222"/>
                </a:solidFill>
              </a:rPr>
              <a:t> </a:t>
            </a:r>
            <a:r>
              <a:rPr lang="sl-SI" sz="1400" b="1" dirty="0">
                <a:solidFill>
                  <a:srgbClr val="222222"/>
                </a:solidFill>
                <a:sym typeface="Symbol" panose="05050102010706020507" pitchFamily="18" charset="2"/>
              </a:rPr>
              <a:t> </a:t>
            </a:r>
            <a:r>
              <a:rPr lang="en-US" sz="1400" b="1" dirty="0" err="1">
                <a:solidFill>
                  <a:srgbClr val="222222"/>
                </a:solidFill>
              </a:rPr>
              <a:t>poveča</a:t>
            </a:r>
            <a:r>
              <a:rPr lang="sl-SI" sz="1400" b="1" dirty="0" err="1">
                <a:solidFill>
                  <a:srgbClr val="222222"/>
                </a:solidFill>
              </a:rPr>
              <a:t>mo</a:t>
            </a:r>
            <a:r>
              <a:rPr lang="en-US" sz="1400" b="1" dirty="0">
                <a:solidFill>
                  <a:srgbClr val="222222"/>
                </a:solidFill>
              </a:rPr>
              <a:t> </a:t>
            </a:r>
            <a:r>
              <a:rPr lang="sl-SI" sz="1400" b="1" dirty="0">
                <a:solidFill>
                  <a:srgbClr val="222222"/>
                </a:solidFill>
              </a:rPr>
              <a:t>prostornino </a:t>
            </a:r>
            <a:r>
              <a:rPr lang="en-US" sz="1400" b="1" dirty="0" err="1">
                <a:solidFill>
                  <a:srgbClr val="222222"/>
                </a:solidFill>
              </a:rPr>
              <a:t>zgornje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površine</a:t>
            </a:r>
            <a:r>
              <a:rPr lang="en-US" sz="1400" b="1" dirty="0">
                <a:solidFill>
                  <a:srgbClr val="222222"/>
                </a:solidFill>
              </a:rPr>
              <a:t>... </a:t>
            </a:r>
            <a:endParaRPr lang="sl-SI" sz="1400" b="1" dirty="0">
              <a:solidFill>
                <a:srgbClr val="22222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>
                <a:solidFill>
                  <a:srgbClr val="222222"/>
                </a:solidFill>
              </a:rPr>
              <a:t>Če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sl-SI" sz="1400" b="1" dirty="0">
                <a:solidFill>
                  <a:srgbClr val="222222"/>
                </a:solidFill>
              </a:rPr>
              <a:t>znaša specifična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gostota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apnenca</a:t>
            </a:r>
            <a:r>
              <a:rPr lang="en-US" sz="1400" b="1" dirty="0">
                <a:solidFill>
                  <a:srgbClr val="222222"/>
                </a:solidFill>
              </a:rPr>
              <a:t> 2,7 je </a:t>
            </a:r>
            <a:r>
              <a:rPr lang="en-US" sz="1400" b="1" dirty="0" err="1">
                <a:solidFill>
                  <a:srgbClr val="222222"/>
                </a:solidFill>
              </a:rPr>
              <a:t>nasuta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teža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agregata</a:t>
            </a:r>
            <a:r>
              <a:rPr lang="en-US" sz="1400" b="1" dirty="0">
                <a:solidFill>
                  <a:srgbClr val="222222"/>
                </a:solidFill>
              </a:rPr>
              <a:t> 2,7</a:t>
            </a:r>
            <a:r>
              <a:rPr lang="sl-SI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>
                <a:solidFill>
                  <a:srgbClr val="222222"/>
                </a:solidFill>
              </a:rPr>
              <a:t>x</a:t>
            </a:r>
            <a:r>
              <a:rPr lang="sl-SI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>
                <a:solidFill>
                  <a:srgbClr val="222222"/>
                </a:solidFill>
              </a:rPr>
              <a:t>0,7 </a:t>
            </a:r>
            <a:r>
              <a:rPr lang="en-US" sz="1400" b="1" dirty="0" err="1">
                <a:solidFill>
                  <a:srgbClr val="222222"/>
                </a:solidFill>
              </a:rPr>
              <a:t>kar</a:t>
            </a:r>
            <a:r>
              <a:rPr lang="en-US" sz="1400" b="1" dirty="0">
                <a:solidFill>
                  <a:srgbClr val="222222"/>
                </a:solidFill>
              </a:rPr>
              <a:t> je </a:t>
            </a:r>
            <a:r>
              <a:rPr lang="en-US" sz="1400" b="1" dirty="0" err="1">
                <a:solidFill>
                  <a:srgbClr val="222222"/>
                </a:solidFill>
              </a:rPr>
              <a:t>enako</a:t>
            </a:r>
            <a:r>
              <a:rPr lang="en-US" sz="1400" b="1" dirty="0">
                <a:solidFill>
                  <a:srgbClr val="222222"/>
                </a:solidFill>
              </a:rPr>
              <a:t> 1.89 t/ m</a:t>
            </a:r>
            <a:r>
              <a:rPr lang="en-US" sz="1400" b="1" baseline="30000" dirty="0">
                <a:solidFill>
                  <a:srgbClr val="222222"/>
                </a:solidFill>
              </a:rPr>
              <a:t>3</a:t>
            </a:r>
            <a:r>
              <a:rPr lang="en-US" sz="1400" b="1" dirty="0">
                <a:solidFill>
                  <a:srgbClr val="222222"/>
                </a:solidFill>
              </a:rPr>
              <a:t>...</a:t>
            </a:r>
            <a:endParaRPr lang="sl-SI" sz="1400" b="1" dirty="0">
              <a:solidFill>
                <a:srgbClr val="22222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rgbClr val="222222"/>
                </a:solidFill>
              </a:rPr>
              <a:t>Poleg </a:t>
            </a:r>
            <a:r>
              <a:rPr lang="en-US" sz="1400" b="1" dirty="0" err="1">
                <a:solidFill>
                  <a:srgbClr val="222222"/>
                </a:solidFill>
              </a:rPr>
              <a:t>deževnice</a:t>
            </a:r>
            <a:r>
              <a:rPr lang="en-US" sz="1400" b="1" dirty="0">
                <a:solidFill>
                  <a:srgbClr val="222222"/>
                </a:solidFill>
              </a:rPr>
              <a:t> se </a:t>
            </a:r>
            <a:r>
              <a:rPr lang="en-US" sz="1400" b="1" dirty="0" err="1">
                <a:solidFill>
                  <a:srgbClr val="222222"/>
                </a:solidFill>
              </a:rPr>
              <a:t>lahko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akumulacija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polni</a:t>
            </a:r>
            <a:r>
              <a:rPr lang="en-US" sz="1400" b="1" dirty="0">
                <a:solidFill>
                  <a:srgbClr val="222222"/>
                </a:solidFill>
              </a:rPr>
              <a:t> z </a:t>
            </a:r>
            <a:r>
              <a:rPr lang="en-US" sz="1400" b="1" dirty="0" err="1">
                <a:solidFill>
                  <a:srgbClr val="222222"/>
                </a:solidFill>
              </a:rPr>
              <a:t>viški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zimske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vode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iz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Rižane</a:t>
            </a:r>
            <a:r>
              <a:rPr lang="en-US" sz="1400" b="1" dirty="0">
                <a:solidFill>
                  <a:srgbClr val="222222"/>
                </a:solidFill>
              </a:rPr>
              <a:t> (</a:t>
            </a:r>
            <a:r>
              <a:rPr lang="en-US" sz="1400" b="1" dirty="0" err="1">
                <a:solidFill>
                  <a:srgbClr val="222222"/>
                </a:solidFill>
              </a:rPr>
              <a:t>črpalka</a:t>
            </a:r>
            <a:r>
              <a:rPr lang="sl-SI" sz="1400" b="1" dirty="0">
                <a:solidFill>
                  <a:srgbClr val="222222"/>
                </a:solidFill>
              </a:rPr>
              <a:t> </a:t>
            </a:r>
            <a:r>
              <a:rPr lang="sl-SI" sz="1400" b="1" dirty="0">
                <a:solidFill>
                  <a:srgbClr val="222222"/>
                </a:solidFill>
                <a:cs typeface="Times New Roman" panose="02020603050405020304" pitchFamily="18" charset="0"/>
              </a:rPr>
              <a:t>↔ kogeneracija</a:t>
            </a:r>
            <a:r>
              <a:rPr lang="en-US" sz="1400" b="1" dirty="0">
                <a:solidFill>
                  <a:srgbClr val="222222"/>
                </a:solidFill>
              </a:rPr>
              <a:t>)</a:t>
            </a:r>
            <a:r>
              <a:rPr lang="sl-SI" sz="1400" b="1" dirty="0">
                <a:solidFill>
                  <a:srgbClr val="222222"/>
                </a:solidFill>
              </a:rPr>
              <a:t> ter dodatnim naravnim virom-črpanje vode po novi vrtini</a:t>
            </a:r>
            <a:r>
              <a:rPr lang="en-US" sz="1400" b="1" dirty="0">
                <a:solidFill>
                  <a:srgbClr val="222222"/>
                </a:solidFill>
              </a:rPr>
              <a:t>!</a:t>
            </a:r>
            <a:endParaRPr lang="sl-SI" sz="1400" b="1" dirty="0">
              <a:solidFill>
                <a:srgbClr val="22222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>
                <a:solidFill>
                  <a:srgbClr val="222222"/>
                </a:solidFill>
              </a:rPr>
              <a:t>Prekritje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vodohrama</a:t>
            </a:r>
            <a:r>
              <a:rPr lang="en-US" sz="1400" b="1" dirty="0">
                <a:solidFill>
                  <a:srgbClr val="222222"/>
                </a:solidFill>
              </a:rPr>
              <a:t> z </a:t>
            </a:r>
            <a:r>
              <a:rPr lang="en-US" sz="1400" b="1" dirty="0" err="1">
                <a:solidFill>
                  <a:srgbClr val="222222"/>
                </a:solidFill>
              </a:rPr>
              <a:t>geotekstilom</a:t>
            </a:r>
            <a:r>
              <a:rPr lang="en-US" sz="1400" b="1" dirty="0">
                <a:solidFill>
                  <a:srgbClr val="222222"/>
                </a:solidFill>
              </a:rPr>
              <a:t> je </a:t>
            </a:r>
            <a:r>
              <a:rPr lang="en-US" sz="1400" b="1" dirty="0" err="1">
                <a:solidFill>
                  <a:srgbClr val="222222"/>
                </a:solidFill>
              </a:rPr>
              <a:t>potrebno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zaradi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potrebne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omejitve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vnosa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organskih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snovi</a:t>
            </a:r>
            <a:r>
              <a:rPr lang="sl-SI" sz="1400" b="1" dirty="0">
                <a:solidFill>
                  <a:srgbClr val="222222"/>
                </a:solidFill>
              </a:rPr>
              <a:t> </a:t>
            </a:r>
            <a:r>
              <a:rPr lang="sl-SI" sz="1400" b="1" dirty="0">
                <a:solidFill>
                  <a:srgbClr val="222222"/>
                </a:solidFill>
                <a:sym typeface="Symbol" panose="05050102010706020507" pitchFamily="18" charset="2"/>
              </a:rPr>
              <a:t> r</a:t>
            </a:r>
            <a:r>
              <a:rPr lang="en-US" sz="1400" b="1" dirty="0" err="1">
                <a:solidFill>
                  <a:srgbClr val="222222"/>
                </a:solidFill>
              </a:rPr>
              <a:t>ekultivacija</a:t>
            </a:r>
            <a:r>
              <a:rPr lang="en-US" sz="1400" b="1" dirty="0">
                <a:solidFill>
                  <a:srgbClr val="222222"/>
                </a:solidFill>
              </a:rPr>
              <a:t>...</a:t>
            </a:r>
            <a:endParaRPr lang="sl-SI" sz="1400" b="1" dirty="0">
              <a:solidFill>
                <a:srgbClr val="22222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sz="1400" b="1" dirty="0">
                <a:solidFill>
                  <a:srgbClr val="222222"/>
                </a:solidFill>
              </a:rPr>
              <a:t>Investicijski stroški:</a:t>
            </a:r>
          </a:p>
          <a:p>
            <a:pPr marL="857250" lvl="1" indent="-400050">
              <a:buFont typeface="+mj-lt"/>
              <a:buAutoNum type="romanUcPeriod"/>
            </a:pPr>
            <a:r>
              <a:rPr lang="sl-SI" sz="1400" b="1" dirty="0">
                <a:solidFill>
                  <a:srgbClr val="222222"/>
                </a:solidFill>
              </a:rPr>
              <a:t>s</a:t>
            </a:r>
            <a:r>
              <a:rPr lang="en-US" sz="1400" b="1" dirty="0" err="1">
                <a:solidFill>
                  <a:srgbClr val="222222"/>
                </a:solidFill>
              </a:rPr>
              <a:t>trošk</a:t>
            </a:r>
            <a:r>
              <a:rPr lang="sl-SI" sz="1400" b="1" dirty="0">
                <a:solidFill>
                  <a:srgbClr val="222222"/>
                </a:solidFill>
              </a:rPr>
              <a:t>i vezani na dodatno drobljenje fliša – premični </a:t>
            </a:r>
            <a:r>
              <a:rPr lang="sl-SI" sz="1400" b="1" dirty="0" err="1">
                <a:solidFill>
                  <a:srgbClr val="222222"/>
                </a:solidFill>
              </a:rPr>
              <a:t>dobilci</a:t>
            </a:r>
            <a:r>
              <a:rPr lang="sl-SI" sz="1400" b="1" dirty="0">
                <a:solidFill>
                  <a:srgbClr val="222222"/>
                </a:solidFill>
              </a:rPr>
              <a:t> in „</a:t>
            </a:r>
            <a:r>
              <a:rPr lang="sl-SI" sz="1400" b="1" dirty="0" err="1">
                <a:solidFill>
                  <a:srgbClr val="222222"/>
                </a:solidFill>
              </a:rPr>
              <a:t>uvaljanje</a:t>
            </a:r>
            <a:r>
              <a:rPr lang="sl-SI" sz="1400" b="1" dirty="0">
                <a:solidFill>
                  <a:srgbClr val="222222"/>
                </a:solidFill>
              </a:rPr>
              <a:t>“ materiala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b="1" dirty="0" err="1">
                <a:solidFill>
                  <a:srgbClr val="222222"/>
                </a:solidFill>
              </a:rPr>
              <a:t>vgradnje</a:t>
            </a:r>
            <a:r>
              <a:rPr lang="en-US" sz="1400" b="1" dirty="0">
                <a:solidFill>
                  <a:srgbClr val="222222"/>
                </a:solidFill>
              </a:rPr>
              <a:t> geomembrane, </a:t>
            </a:r>
          </a:p>
          <a:p>
            <a:pPr marL="857250" lvl="1" indent="-400050">
              <a:buFont typeface="+mj-lt"/>
              <a:buAutoNum type="romanUcPeriod"/>
            </a:pPr>
            <a:r>
              <a:rPr lang="sl-SI" sz="1400" b="1" dirty="0">
                <a:solidFill>
                  <a:srgbClr val="222222"/>
                </a:solidFill>
              </a:rPr>
              <a:t>c</a:t>
            </a:r>
            <a:r>
              <a:rPr lang="en-US" sz="1400" b="1" dirty="0" err="1">
                <a:solidFill>
                  <a:srgbClr val="222222"/>
                </a:solidFill>
              </a:rPr>
              <a:t>en</a:t>
            </a:r>
            <a:r>
              <a:rPr lang="sl-SI" sz="1400" b="1" dirty="0">
                <a:solidFill>
                  <a:srgbClr val="222222"/>
                </a:solidFill>
              </a:rPr>
              <a:t>a drobljenja in sejanja različnih frakcij </a:t>
            </a:r>
            <a:r>
              <a:rPr lang="en-US" sz="1400" b="1" dirty="0" err="1">
                <a:solidFill>
                  <a:srgbClr val="222222"/>
                </a:solidFill>
              </a:rPr>
              <a:t>agregat</a:t>
            </a:r>
            <a:r>
              <a:rPr lang="sl-SI" sz="1400" b="1" dirty="0">
                <a:solidFill>
                  <a:srgbClr val="222222"/>
                </a:solidFill>
              </a:rPr>
              <a:t>a</a:t>
            </a:r>
            <a:r>
              <a:rPr lang="en-US" sz="1400" b="1" dirty="0">
                <a:solidFill>
                  <a:srgbClr val="222222"/>
                </a:solidFill>
              </a:rPr>
              <a:t>, s </a:t>
            </a:r>
            <a:r>
              <a:rPr lang="en-US" sz="1400" b="1" dirty="0" err="1">
                <a:solidFill>
                  <a:srgbClr val="222222"/>
                </a:solidFill>
              </a:rPr>
              <a:t>katerimi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sl-SI" sz="1400" b="1" dirty="0">
                <a:solidFill>
                  <a:srgbClr val="222222"/>
                </a:solidFill>
              </a:rPr>
              <a:t>tvorim </a:t>
            </a:r>
            <a:r>
              <a:rPr lang="en-US" sz="1400" b="1" dirty="0" err="1">
                <a:solidFill>
                  <a:srgbClr val="222222"/>
                </a:solidFill>
              </a:rPr>
              <a:t>volumen</a:t>
            </a:r>
            <a:r>
              <a:rPr lang="sl-SI" sz="1400" b="1" dirty="0">
                <a:solidFill>
                  <a:srgbClr val="222222"/>
                </a:solidFill>
              </a:rPr>
              <a:t> vodonosnika/na osnovi poroznosti</a:t>
            </a:r>
            <a:r>
              <a:rPr lang="en-US" sz="1400" b="1" dirty="0">
                <a:solidFill>
                  <a:srgbClr val="222222"/>
                </a:solidFill>
              </a:rPr>
              <a:t>, 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b="1" dirty="0" err="1">
                <a:solidFill>
                  <a:srgbClr val="222222"/>
                </a:solidFill>
              </a:rPr>
              <a:t>krovni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geotekstil</a:t>
            </a:r>
            <a:r>
              <a:rPr lang="en-US" sz="1400" b="1" dirty="0">
                <a:solidFill>
                  <a:srgbClr val="222222"/>
                </a:solidFill>
              </a:rPr>
              <a:t>,</a:t>
            </a:r>
            <a:r>
              <a:rPr lang="sl-SI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>
                <a:solidFill>
                  <a:srgbClr val="222222"/>
                </a:solidFill>
              </a:rPr>
              <a:t>rekultivacijo</a:t>
            </a:r>
            <a:r>
              <a:rPr lang="sl-SI" sz="1400" b="1" dirty="0">
                <a:solidFill>
                  <a:srgbClr val="222222"/>
                </a:solidFill>
              </a:rPr>
              <a:t> (zeleni pokrov)</a:t>
            </a:r>
            <a:r>
              <a:rPr lang="en-US" sz="1400" b="1" dirty="0">
                <a:solidFill>
                  <a:srgbClr val="222222"/>
                </a:solidFill>
              </a:rPr>
              <a:t>...</a:t>
            </a:r>
            <a:endParaRPr lang="sl-SI" sz="1400" b="1" dirty="0">
              <a:solidFill>
                <a:srgbClr val="222222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sl-SI" sz="1400" b="1" dirty="0"/>
              <a:t>„subvencija“ </a:t>
            </a:r>
            <a:r>
              <a:rPr lang="sl-SI" sz="1400" b="1" dirty="0">
                <a:cs typeface="Times New Roman" panose="02020603050405020304" pitchFamily="18" charset="0"/>
              </a:rPr>
              <a:t>→ vplačana </a:t>
            </a:r>
            <a:r>
              <a:rPr lang="sl-SI" sz="1400" b="1" dirty="0" err="1">
                <a:cs typeface="Times New Roman" panose="02020603050405020304" pitchFamily="18" charset="0"/>
              </a:rPr>
              <a:t>sanacnina</a:t>
            </a:r>
            <a:r>
              <a:rPr lang="sl-SI" sz="1400" b="1" dirty="0">
                <a:cs typeface="Times New Roman" panose="02020603050405020304" pitchFamily="18" charset="0"/>
              </a:rPr>
              <a:t> – javno/zasebno partnerstvo – pridobitev EU sredstev za izgradnjo vodnega zbiralnika (akumulacija, vodno zajetje, zbiralnik za kapnico) → nad 2.000 m</a:t>
            </a:r>
            <a:r>
              <a:rPr lang="sl-SI" sz="1400" b="1" baseline="30000" dirty="0">
                <a:cs typeface="Times New Roman" panose="02020603050405020304" pitchFamily="18" charset="0"/>
              </a:rPr>
              <a:t>3</a:t>
            </a:r>
            <a:r>
              <a:rPr lang="sl-SI" sz="1400" b="1" dirty="0">
                <a:cs typeface="Times New Roman" panose="02020603050405020304" pitchFamily="18" charset="0"/>
              </a:rPr>
              <a:t>, nad 2 m globine ≈ nekaj</a:t>
            </a:r>
            <a:r>
              <a:rPr lang="sl-SI" sz="1400" b="1" baseline="30000" dirty="0">
                <a:cs typeface="Times New Roman" panose="02020603050405020304" pitchFamily="18" charset="0"/>
              </a:rPr>
              <a:t> </a:t>
            </a:r>
            <a:r>
              <a:rPr lang="sl-SI" sz="1400" b="1" dirty="0">
                <a:cs typeface="Times New Roman" panose="02020603050405020304" pitchFamily="18" charset="0"/>
              </a:rPr>
              <a:t>10 €/ m</a:t>
            </a:r>
            <a:r>
              <a:rPr lang="sl-SI" sz="1400" b="1" baseline="30000" dirty="0">
                <a:cs typeface="Times New Roman" panose="02020603050405020304" pitchFamily="18" charset="0"/>
              </a:rPr>
              <a:t>3</a:t>
            </a:r>
            <a:endParaRPr lang="sl-SI" sz="1400" b="1" dirty="0">
              <a:solidFill>
                <a:srgbClr val="222222"/>
              </a:solidFill>
            </a:endParaRP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CFFF8A5A-0A88-41D3-A998-288E827EB058}"/>
              </a:ext>
            </a:extLst>
          </p:cNvPr>
          <p:cNvSpPr txBox="1">
            <a:spLocks/>
          </p:cNvSpPr>
          <p:nvPr/>
        </p:nvSpPr>
        <p:spPr>
          <a:xfrm>
            <a:off x="838200" y="222251"/>
            <a:ext cx="10515600" cy="830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100" b="1"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sl-SI" dirty="0"/>
              <a:t>Primer krožnega gospodarstva na enoto prostora:</a:t>
            </a:r>
          </a:p>
          <a:p>
            <a:r>
              <a:rPr lang="sl-SI" dirty="0"/>
              <a:t>kočna oblika kamnoloma kot vodohran</a:t>
            </a:r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1034DCB-38FE-456D-8E75-C208DA57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48" y="1343526"/>
            <a:ext cx="2992333" cy="208547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7661C6A-5CCC-4209-827C-FEA153285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57" y="1110459"/>
            <a:ext cx="6078595" cy="27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0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820DD9B-2817-1B47-5F7B-E8CB7CC8F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68" y="883376"/>
            <a:ext cx="1886434" cy="504470"/>
          </a:xfrm>
        </p:spPr>
        <p:txBody>
          <a:bodyPr/>
          <a:lstStyle/>
          <a:p>
            <a:pPr marL="0" indent="0">
              <a:buNone/>
            </a:pPr>
            <a:r>
              <a:rPr lang="sl-SI" b="1" dirty="0">
                <a:latin typeface="Calibri" panose="020F0502020204030204" pitchFamily="34" charset="0"/>
                <a:ea typeface="+mj-ea"/>
                <a:cs typeface="+mj-cs"/>
              </a:rPr>
              <a:t>ZAKLJUČEK</a:t>
            </a:r>
          </a:p>
        </p:txBody>
      </p:sp>
      <p:pic>
        <p:nvPicPr>
          <p:cNvPr id="5" name="Slika 4" descr="Slika, ki vsebuje besede besedilo, posnetek zaslona, pisava, dokument&#10;&#10;Opis je samodejno ustvarjen">
            <a:extLst>
              <a:ext uri="{FF2B5EF4-FFF2-40B4-BE49-F238E27FC236}">
                <a16:creationId xmlns:a16="http://schemas.microsoft.com/office/drawing/2014/main" id="{83535F07-99D3-6ADD-29B8-CEDAD187E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04" y="0"/>
            <a:ext cx="4846077" cy="6858000"/>
          </a:xfrm>
          <a:prstGeom prst="rect">
            <a:avLst/>
          </a:prstGeom>
        </p:spPr>
      </p:pic>
      <p:pic>
        <p:nvPicPr>
          <p:cNvPr id="7" name="Slika 6" descr="Slika, ki vsebuje besede besedilo, posnetek zaslona, pisava, pismo&#10;&#10;Opis je samodejno ustvarjen">
            <a:extLst>
              <a:ext uri="{FF2B5EF4-FFF2-40B4-BE49-F238E27FC236}">
                <a16:creationId xmlns:a16="http://schemas.microsoft.com/office/drawing/2014/main" id="{0652E60C-EE82-4CF3-D51C-C9542766B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95" y="0"/>
            <a:ext cx="4846077" cy="6858000"/>
          </a:xfrm>
          <a:prstGeom prst="rect">
            <a:avLst/>
          </a:prstGeom>
        </p:spPr>
      </p:pic>
      <p:pic>
        <p:nvPicPr>
          <p:cNvPr id="9" name="Slika 8" descr="Slika, ki vsebuje besede besedilo, pisava, pismo, papir&#10;&#10;Opis je samodejno ustvarjen">
            <a:extLst>
              <a:ext uri="{FF2B5EF4-FFF2-40B4-BE49-F238E27FC236}">
                <a16:creationId xmlns:a16="http://schemas.microsoft.com/office/drawing/2014/main" id="{8CA8B676-2078-4195-391E-7794D2171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31" y="0"/>
            <a:ext cx="4846077" cy="6858000"/>
          </a:xfrm>
          <a:prstGeom prst="rect">
            <a:avLst/>
          </a:prstGeom>
        </p:spPr>
      </p:pic>
      <p:pic>
        <p:nvPicPr>
          <p:cNvPr id="11" name="Slika 10" descr="Slika, ki vsebuje besede človeški obraz, portret, oseba, umetnost&#10;&#10;Opis je samodejno ustvarjen">
            <a:extLst>
              <a:ext uri="{FF2B5EF4-FFF2-40B4-BE49-F238E27FC236}">
                <a16:creationId xmlns:a16="http://schemas.microsoft.com/office/drawing/2014/main" id="{FE8F1EAE-52F7-4B49-72CD-D386BA114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26" y="2265828"/>
            <a:ext cx="7316857" cy="2743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21ABB-44D9-C8B3-45C0-5356DB7B9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B1C77C-2CB9-6B3F-8BDB-9614D0F4F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1684"/>
          </a:xfrm>
        </p:spPr>
        <p:txBody>
          <a:bodyPr>
            <a:normAutofit/>
          </a:bodyPr>
          <a:lstStyle/>
          <a:p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Uvod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9F9EEED-66AD-E1E5-B924-02ADCC407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472"/>
            <a:ext cx="10515600" cy="1893888"/>
          </a:xfrm>
        </p:spPr>
        <p:txBody>
          <a:bodyPr>
            <a:normAutofit/>
          </a:bodyPr>
          <a:lstStyle/>
          <a:p>
            <a:r>
              <a:rPr lang="sl-SI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Degradirano območje</a:t>
            </a:r>
          </a:p>
          <a:p>
            <a:pPr marL="0" indent="0">
              <a:buNone/>
            </a:pPr>
            <a:r>
              <a:rPr lang="sl-SI" sz="2400" b="0" i="1" dirty="0">
                <a:effectLst/>
              </a:rPr>
              <a:t>je območje</a:t>
            </a:r>
            <a:r>
              <a:rPr lang="sl-SI" sz="2400" b="0" i="1" baseline="30000" dirty="0">
                <a:effectLst/>
              </a:rPr>
              <a:t>1</a:t>
            </a:r>
            <a:r>
              <a:rPr lang="sl-SI" sz="2400" b="0" i="1" dirty="0">
                <a:effectLst/>
              </a:rPr>
              <a:t>, katerega uporabna vrednost je tako zmanjšana, da je za njegovo oživitev potreben večji poseg v njegovo strukturo in rabo</a:t>
            </a:r>
          </a:p>
          <a:p>
            <a:r>
              <a:rPr lang="sl-SI" b="0" i="0" dirty="0">
                <a:effectLst/>
              </a:rPr>
              <a:t>Izvajanje rudarskih del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D05A97B-92A7-B604-BFF2-E93B4FE3E04A}"/>
              </a:ext>
            </a:extLst>
          </p:cNvPr>
          <p:cNvSpPr txBox="1"/>
          <p:nvPr/>
        </p:nvSpPr>
        <p:spPr>
          <a:xfrm>
            <a:off x="1171575" y="6353175"/>
            <a:ext cx="630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aseline="30000" dirty="0"/>
              <a:t>1</a:t>
            </a:r>
            <a:r>
              <a:rPr lang="sl-SI" dirty="0"/>
              <a:t> https://ipop.si/urejanje-prostora/izrazje/degradirano-obmocje/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9F51098-0D8B-E9D6-A7A6-7400E45DD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35" y="3281360"/>
            <a:ext cx="5083952" cy="2862265"/>
          </a:xfrm>
          <a:prstGeom prst="rect">
            <a:avLst/>
          </a:prstGeom>
        </p:spPr>
      </p:pic>
      <p:pic>
        <p:nvPicPr>
          <p:cNvPr id="8" name="Slika 7" descr="Slika, ki vsebuje besede na prostem, gora, tla, drevo&#10;&#10;Opis je samodejno ustvarjen">
            <a:extLst>
              <a:ext uri="{FF2B5EF4-FFF2-40B4-BE49-F238E27FC236}">
                <a16:creationId xmlns:a16="http://schemas.microsoft.com/office/drawing/2014/main" id="{CFFC8C56-F925-0A66-D66E-55618F97F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81360"/>
            <a:ext cx="5083952" cy="28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551236-C413-E45E-47D9-5B8E179B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6025"/>
          </a:xfrm>
        </p:spPr>
        <p:txBody>
          <a:bodyPr>
            <a:normAutofit/>
          </a:bodyPr>
          <a:lstStyle/>
          <a:p>
            <a:r>
              <a:rPr lang="sv-SE" sz="3600" b="1" i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Degradirana območja kot posledica rudarskih del</a:t>
            </a:r>
            <a:endParaRPr lang="sl-S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6B6679-9011-06A1-693C-8BB60E191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24250" cy="2193925"/>
          </a:xfrm>
        </p:spPr>
        <p:txBody>
          <a:bodyPr>
            <a:normAutofit/>
          </a:bodyPr>
          <a:lstStyle/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Obseg degradiranih območij</a:t>
            </a: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sl-SI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b="0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Okoljski</a:t>
            </a:r>
            <a:r>
              <a:rPr lang="sl-SI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 vplivi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A8874CC-1A76-A24C-4860-0A22FF4E0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080" y="1638300"/>
            <a:ext cx="6879535" cy="44388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5579552-AA7A-A944-BFB4-92264B9D6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169" y="1695450"/>
            <a:ext cx="6883319" cy="4438800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570C2B19-8A7B-FA3B-FEF7-306F7F984C8C}"/>
              </a:ext>
            </a:extLst>
          </p:cNvPr>
          <p:cNvGrpSpPr/>
          <p:nvPr/>
        </p:nvGrpSpPr>
        <p:grpSpPr>
          <a:xfrm>
            <a:off x="5140076" y="1488298"/>
            <a:ext cx="6288288" cy="4738804"/>
            <a:chOff x="6435969" y="1336175"/>
            <a:chExt cx="5363210" cy="4102288"/>
          </a:xfrm>
        </p:grpSpPr>
        <p:pic>
          <p:nvPicPr>
            <p:cNvPr id="11" name="Slika 10" descr="Quarrying-1.jpg">
              <a:extLst>
                <a:ext uri="{FF2B5EF4-FFF2-40B4-BE49-F238E27FC236}">
                  <a16:creationId xmlns:a16="http://schemas.microsoft.com/office/drawing/2014/main" id="{E85B1652-3554-BB46-41E3-E83020B9B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5969" y="1336175"/>
              <a:ext cx="5363210" cy="4102288"/>
            </a:xfrm>
            <a:prstGeom prst="rect">
              <a:avLst/>
            </a:prstGeom>
          </p:spPr>
        </p:pic>
        <p:pic>
          <p:nvPicPr>
            <p:cNvPr id="12" name="Slika 11" descr="blasting-razmet.png">
              <a:extLst>
                <a:ext uri="{FF2B5EF4-FFF2-40B4-BE49-F238E27FC236}">
                  <a16:creationId xmlns:a16="http://schemas.microsoft.com/office/drawing/2014/main" id="{8CB2DFF0-9543-9005-E2D7-522B17186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3936" y="1432488"/>
              <a:ext cx="836889" cy="836889"/>
            </a:xfrm>
            <a:prstGeom prst="rect">
              <a:avLst/>
            </a:prstGeom>
          </p:spPr>
        </p:pic>
        <p:pic>
          <p:nvPicPr>
            <p:cNvPr id="13" name="Slika 12" descr="noise.png">
              <a:extLst>
                <a:ext uri="{FF2B5EF4-FFF2-40B4-BE49-F238E27FC236}">
                  <a16:creationId xmlns:a16="http://schemas.microsoft.com/office/drawing/2014/main" id="{BED5D5F1-D22D-6FC8-B2E2-66460F73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07839" y="2215050"/>
              <a:ext cx="752750" cy="752750"/>
            </a:xfrm>
            <a:prstGeom prst="rect">
              <a:avLst/>
            </a:prstGeom>
          </p:spPr>
        </p:pic>
        <p:pic>
          <p:nvPicPr>
            <p:cNvPr id="14" name="Slika 13" descr="noise-frequency.jpg">
              <a:extLst>
                <a:ext uri="{FF2B5EF4-FFF2-40B4-BE49-F238E27FC236}">
                  <a16:creationId xmlns:a16="http://schemas.microsoft.com/office/drawing/2014/main" id="{43F9796A-4181-6899-E35D-4ECD09DC8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5319" y="3116381"/>
              <a:ext cx="1304343" cy="727646"/>
            </a:xfrm>
            <a:prstGeom prst="rect">
              <a:avLst/>
            </a:prstGeom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8F7FDDBF-DAF6-24E6-F4A3-08DDDF386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484978" y="3840802"/>
              <a:ext cx="866432" cy="956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Slika 15" descr="dust-mask.png">
              <a:extLst>
                <a:ext uri="{FF2B5EF4-FFF2-40B4-BE49-F238E27FC236}">
                  <a16:creationId xmlns:a16="http://schemas.microsoft.com/office/drawing/2014/main" id="{2D8F3BA7-10C6-0255-B525-8D0E404A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6437" y="1808540"/>
              <a:ext cx="751987" cy="751987"/>
            </a:xfrm>
            <a:prstGeom prst="rect">
              <a:avLst/>
            </a:prstGeom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B32ACC71-EF57-4342-3B2B-5CEB33202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117574" y="1604524"/>
              <a:ext cx="414119" cy="408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4FAE9704-2773-1462-450E-450C882B5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88704" y="1585146"/>
              <a:ext cx="451350" cy="54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D0F7C20D-F6EE-5684-88B0-448EB571D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321610" y="1552374"/>
              <a:ext cx="512270" cy="54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7927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30B79-6921-1B49-25A5-C387BF37C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1D6F63-4108-8624-3A41-65163838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b="1" i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Potencial za ponovno vključitev v gospodarsko dejavnost</a:t>
            </a:r>
            <a:endParaRPr lang="sl-S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981D75-447F-E545-4A16-1298092FC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5335" cy="4351338"/>
          </a:xfrm>
        </p:spPr>
        <p:txBody>
          <a:bodyPr/>
          <a:lstStyle/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sz="2400" b="1" i="0" dirty="0">
                <a:solidFill>
                  <a:srgbClr val="222222"/>
                </a:solidFill>
                <a:latin typeface="Calibri" panose="020F0502020204030204" pitchFamily="34" charset="0"/>
              </a:rPr>
              <a:t>Prvotna namembnost zemljišč</a:t>
            </a:r>
          </a:p>
          <a:p>
            <a:pPr marL="0" indent="0" algn="l">
              <a:spcAft>
                <a:spcPts val="800"/>
              </a:spcAft>
              <a:buNone/>
            </a:pPr>
            <a:r>
              <a:rPr lang="sl-SI" sz="20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obnova in ponovno vključitev območij v novo gospodarsko dejavnost, ki bi bila primerna za širšo lokalno skupnost. </a:t>
            </a:r>
          </a:p>
          <a:p>
            <a:pPr marL="0" indent="0" algn="l">
              <a:spcAft>
                <a:spcPts val="800"/>
              </a:spcAft>
              <a:buNone/>
            </a:pPr>
            <a:endParaRPr lang="sl-SI" sz="14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sl-SI" sz="2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Primeri kamnolomov Črnotiče in Črni Kal kot vodohrani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4CAACA8-07FF-AC02-E7F6-534EF4A40DBD}"/>
              </a:ext>
            </a:extLst>
          </p:cNvPr>
          <p:cNvGrpSpPr>
            <a:grpSpLocks noChangeAspect="1"/>
          </p:cNvGrpSpPr>
          <p:nvPr/>
        </p:nvGrpSpPr>
        <p:grpSpPr>
          <a:xfrm>
            <a:off x="6458467" y="1560809"/>
            <a:ext cx="4983728" cy="4984658"/>
            <a:chOff x="3266281" y="3244147"/>
            <a:chExt cx="4351338" cy="4352150"/>
          </a:xfrm>
        </p:grpSpPr>
        <p:pic>
          <p:nvPicPr>
            <p:cNvPr id="5" name="Označba mesta vsebine 17">
              <a:extLst>
                <a:ext uri="{FF2B5EF4-FFF2-40B4-BE49-F238E27FC236}">
                  <a16:creationId xmlns:a16="http://schemas.microsoft.com/office/drawing/2014/main" id="{6E782A85-3F8B-6901-F26F-98BFF7ED1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6281" y="3244147"/>
              <a:ext cx="4351338" cy="4351338"/>
            </a:xfrm>
            <a:prstGeom prst="rect">
              <a:avLst/>
            </a:prstGeom>
          </p:spPr>
        </p:pic>
        <p:pic>
          <p:nvPicPr>
            <p:cNvPr id="6" name="Označba mesta vsebine 15">
              <a:extLst>
                <a:ext uri="{FF2B5EF4-FFF2-40B4-BE49-F238E27FC236}">
                  <a16:creationId xmlns:a16="http://schemas.microsoft.com/office/drawing/2014/main" id="{F7AA1ADB-CEC9-B5DB-1343-9F07B120D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0950" y="5615097"/>
              <a:ext cx="1981200" cy="19812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7" name="PoljeZBesedilom 6">
              <a:extLst>
                <a:ext uri="{FF2B5EF4-FFF2-40B4-BE49-F238E27FC236}">
                  <a16:creationId xmlns:a16="http://schemas.microsoft.com/office/drawing/2014/main" id="{E60338FB-A629-8547-3B2F-556A6DAFB9AE}"/>
                </a:ext>
              </a:extLst>
            </p:cNvPr>
            <p:cNvSpPr txBox="1"/>
            <p:nvPr/>
          </p:nvSpPr>
          <p:spPr>
            <a:xfrm>
              <a:off x="5600700" y="3357662"/>
              <a:ext cx="1282700" cy="334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Lithology</a:t>
              </a:r>
              <a:endParaRPr lang="sl-SI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4FAFDBB-261D-6A69-CBC8-12FE5081D6B7}"/>
              </a:ext>
            </a:extLst>
          </p:cNvPr>
          <p:cNvGrpSpPr>
            <a:grpSpLocks noChangeAspect="1"/>
          </p:cNvGrpSpPr>
          <p:nvPr/>
        </p:nvGrpSpPr>
        <p:grpSpPr>
          <a:xfrm>
            <a:off x="6458467" y="1558537"/>
            <a:ext cx="4986001" cy="4986000"/>
            <a:chOff x="2072480" y="-288925"/>
            <a:chExt cx="3600001" cy="3600000"/>
          </a:xfrm>
        </p:grpSpPr>
        <p:pic>
          <p:nvPicPr>
            <p:cNvPr id="9" name="Označba mesta vsebine 15">
              <a:extLst>
                <a:ext uri="{FF2B5EF4-FFF2-40B4-BE49-F238E27FC236}">
                  <a16:creationId xmlns:a16="http://schemas.microsoft.com/office/drawing/2014/main" id="{D9DAE1C6-2E9E-9A4B-7A7A-3B4748400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2481" y="-288925"/>
              <a:ext cx="3600000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PoljeZBesedilom 9">
              <a:extLst>
                <a:ext uri="{FF2B5EF4-FFF2-40B4-BE49-F238E27FC236}">
                  <a16:creationId xmlns:a16="http://schemas.microsoft.com/office/drawing/2014/main" id="{DEE918B5-67B4-8DBF-0635-AEDF83B0CAAC}"/>
                </a:ext>
              </a:extLst>
            </p:cNvPr>
            <p:cNvSpPr txBox="1"/>
            <p:nvPr/>
          </p:nvSpPr>
          <p:spPr>
            <a:xfrm>
              <a:off x="2072480" y="513706"/>
              <a:ext cx="185816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NATURA 2000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8A7945B-8EDD-C1C3-D881-CAB25A473C6E}"/>
              </a:ext>
            </a:extLst>
          </p:cNvPr>
          <p:cNvGrpSpPr>
            <a:grpSpLocks noChangeAspect="1"/>
          </p:cNvGrpSpPr>
          <p:nvPr/>
        </p:nvGrpSpPr>
        <p:grpSpPr>
          <a:xfrm>
            <a:off x="6451604" y="1624613"/>
            <a:ext cx="4986000" cy="4986000"/>
            <a:chOff x="2723316" y="1378770"/>
            <a:chExt cx="4351338" cy="4351338"/>
          </a:xfrm>
        </p:grpSpPr>
        <p:pic>
          <p:nvPicPr>
            <p:cNvPr id="12" name="Označba mesta vsebine 17">
              <a:extLst>
                <a:ext uri="{FF2B5EF4-FFF2-40B4-BE49-F238E27FC236}">
                  <a16:creationId xmlns:a16="http://schemas.microsoft.com/office/drawing/2014/main" id="{B19E95A2-C58E-AF4A-1C83-286D77B58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3316" y="1378770"/>
              <a:ext cx="4351338" cy="4351338"/>
            </a:xfrm>
            <a:prstGeom prst="rect">
              <a:avLst/>
            </a:prstGeom>
          </p:spPr>
        </p:pic>
        <p:sp>
          <p:nvSpPr>
            <p:cNvPr id="13" name="PoljeZBesedilom 12">
              <a:extLst>
                <a:ext uri="{FF2B5EF4-FFF2-40B4-BE49-F238E27FC236}">
                  <a16:creationId xmlns:a16="http://schemas.microsoft.com/office/drawing/2014/main" id="{A9900E51-8E90-0E16-F4C8-AA3364BA1D73}"/>
                </a:ext>
              </a:extLst>
            </p:cNvPr>
            <p:cNvSpPr txBox="1"/>
            <p:nvPr/>
          </p:nvSpPr>
          <p:spPr>
            <a:xfrm>
              <a:off x="2753101" y="2402299"/>
              <a:ext cx="185816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Protected</a:t>
              </a:r>
              <a:r>
                <a:rPr lang="sl-SI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area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8A37389-0657-CFBA-9ADE-5295A5162BF1}"/>
              </a:ext>
            </a:extLst>
          </p:cNvPr>
          <p:cNvGrpSpPr>
            <a:grpSpLocks noChangeAspect="1"/>
          </p:cNvGrpSpPr>
          <p:nvPr/>
        </p:nvGrpSpPr>
        <p:grpSpPr>
          <a:xfrm>
            <a:off x="6458466" y="1624613"/>
            <a:ext cx="4986000" cy="4986000"/>
            <a:chOff x="1342231" y="3327931"/>
            <a:chExt cx="4351338" cy="4351338"/>
          </a:xfrm>
        </p:grpSpPr>
        <p:pic>
          <p:nvPicPr>
            <p:cNvPr id="15" name="Označba mesta vsebine 15">
              <a:extLst>
                <a:ext uri="{FF2B5EF4-FFF2-40B4-BE49-F238E27FC236}">
                  <a16:creationId xmlns:a16="http://schemas.microsoft.com/office/drawing/2014/main" id="{26ED74B4-B255-A756-0C7A-ACB3CC60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231" y="3327931"/>
              <a:ext cx="4351338" cy="4351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PoljeZBesedilom 15">
              <a:extLst>
                <a:ext uri="{FF2B5EF4-FFF2-40B4-BE49-F238E27FC236}">
                  <a16:creationId xmlns:a16="http://schemas.microsoft.com/office/drawing/2014/main" id="{F5DD84DB-3EDA-5598-E890-3DC64046B92C}"/>
                </a:ext>
              </a:extLst>
            </p:cNvPr>
            <p:cNvSpPr txBox="1"/>
            <p:nvPr/>
          </p:nvSpPr>
          <p:spPr>
            <a:xfrm>
              <a:off x="1450275" y="4221188"/>
              <a:ext cx="268109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Ecologically</a:t>
              </a:r>
              <a:r>
                <a:rPr lang="sl-SI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sl-SI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important</a:t>
              </a:r>
              <a:r>
                <a:rPr lang="sl-SI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sl-SI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areas</a:t>
              </a:r>
              <a:endParaRPr lang="sl-SI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29758E53-A5E1-A344-83D0-74F80D934D41}"/>
              </a:ext>
            </a:extLst>
          </p:cNvPr>
          <p:cNvGrpSpPr>
            <a:grpSpLocks noChangeAspect="1"/>
          </p:cNvGrpSpPr>
          <p:nvPr/>
        </p:nvGrpSpPr>
        <p:grpSpPr>
          <a:xfrm>
            <a:off x="6262124" y="1460366"/>
            <a:ext cx="5182342" cy="5182342"/>
            <a:chOff x="5845041" y="2515530"/>
            <a:chExt cx="4351338" cy="4351338"/>
          </a:xfrm>
        </p:grpSpPr>
        <p:pic>
          <p:nvPicPr>
            <p:cNvPr id="18" name="Označba mesta vsebine 17">
              <a:extLst>
                <a:ext uri="{FF2B5EF4-FFF2-40B4-BE49-F238E27FC236}">
                  <a16:creationId xmlns:a16="http://schemas.microsoft.com/office/drawing/2014/main" id="{642A8501-72D1-CA8B-7CBC-73954BDB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45041" y="2515530"/>
              <a:ext cx="4351338" cy="4351338"/>
            </a:xfrm>
            <a:prstGeom prst="rect">
              <a:avLst/>
            </a:prstGeom>
          </p:spPr>
        </p:pic>
        <p:sp>
          <p:nvSpPr>
            <p:cNvPr id="19" name="PoljeZBesedilom 18">
              <a:extLst>
                <a:ext uri="{FF2B5EF4-FFF2-40B4-BE49-F238E27FC236}">
                  <a16:creationId xmlns:a16="http://schemas.microsoft.com/office/drawing/2014/main" id="{F9276F0F-AF32-30F5-D55D-EE414E85D47A}"/>
                </a:ext>
              </a:extLst>
            </p:cNvPr>
            <p:cNvSpPr txBox="1"/>
            <p:nvPr/>
          </p:nvSpPr>
          <p:spPr>
            <a:xfrm>
              <a:off x="5845041" y="3433788"/>
              <a:ext cx="21559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Natural</a:t>
              </a:r>
              <a:r>
                <a:rPr lang="sl-SI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sl-SI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protected</a:t>
              </a:r>
              <a:r>
                <a:rPr lang="sl-SI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sl-SI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values</a:t>
              </a:r>
              <a:endParaRPr lang="sl-SI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6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8800F-E33D-86F2-E150-202ED3CE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E5AABA2-5295-B4C8-ED17-B0EED085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sz="3100" b="1" i="0">
                <a:effectLst/>
                <a:latin typeface="Calibri" panose="020F0502020204030204" pitchFamily="34" charset="0"/>
              </a:rPr>
              <a:t>Oskrba s tehnološko vodo in ohranitev obstoječih virov pitne vode</a:t>
            </a:r>
            <a:endParaRPr lang="sl-SI" sz="3100" b="1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2D898F5-E26F-3577-FB2D-D4F13F25C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sz="1900" b="1" i="0">
                <a:effectLst/>
                <a:latin typeface="Calibri" panose="020F0502020204030204" pitchFamily="34" charset="0"/>
              </a:rPr>
              <a:t>Tehnološka voda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sl-SI" sz="1900"/>
              <a:t>voda, ki se uporablja v industrijskih, proizvodnih ali tehnoloških procesih kot del postopka proizvodnje, obdelave ali hlajenja. Uporaba: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sl-SI" sz="1900"/>
              <a:t>Industrija in proizvodnja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sl-SI" sz="1900"/>
              <a:t>Energetika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sl-SI" sz="1900"/>
              <a:t>Kmetijstvo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sl-SI" sz="1900"/>
              <a:t>gradbeništvo</a:t>
            </a:r>
          </a:p>
          <a:p>
            <a:pPr marL="0" indent="0">
              <a:spcAft>
                <a:spcPts val="800"/>
              </a:spcAft>
              <a:buNone/>
            </a:pPr>
            <a:endParaRPr lang="sl-SI" sz="1900" b="1" i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sl-SI" sz="1900"/>
          </a:p>
        </p:txBody>
      </p:sp>
      <p:pic>
        <p:nvPicPr>
          <p:cNvPr id="28" name="Slika 27" descr="Slika, ki vsebuje besede na prostem, pokrajina, tla, puščava&#10;&#10;Opis je samodejno ustvarjen">
            <a:extLst>
              <a:ext uri="{FF2B5EF4-FFF2-40B4-BE49-F238E27FC236}">
                <a16:creationId xmlns:a16="http://schemas.microsoft.com/office/drawing/2014/main" id="{A051F494-481C-2E3C-033E-21FD27710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 r="-1" b="1142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B8EE1602-B079-4C45-3C8B-BA38AAD8C3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199" b="1659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8539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8279F-A6AB-A4B0-9193-5717ACB66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23AFBB-ACF3-DA0C-589F-FCA3E776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sz="3100" b="1" i="0" dirty="0" err="1">
                <a:effectLst/>
                <a:latin typeface="Calibri" panose="020F0502020204030204" pitchFamily="34" charset="0"/>
              </a:rPr>
              <a:t>Oskrba</a:t>
            </a:r>
            <a:r>
              <a:rPr lang="en-US" sz="3100" b="1" i="0" dirty="0">
                <a:effectLst/>
                <a:latin typeface="Calibri" panose="020F0502020204030204" pitchFamily="34" charset="0"/>
              </a:rPr>
              <a:t> s </a:t>
            </a:r>
            <a:r>
              <a:rPr lang="en-US" sz="3100" b="1" i="0" dirty="0" err="1">
                <a:effectLst/>
                <a:latin typeface="Calibri" panose="020F0502020204030204" pitchFamily="34" charset="0"/>
              </a:rPr>
              <a:t>tehnološko</a:t>
            </a:r>
            <a:r>
              <a:rPr lang="en-US" sz="3100" b="1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3100" b="1" i="0" dirty="0" err="1">
                <a:effectLst/>
                <a:latin typeface="Calibri" panose="020F0502020204030204" pitchFamily="34" charset="0"/>
              </a:rPr>
              <a:t>vodo</a:t>
            </a:r>
            <a:r>
              <a:rPr lang="en-US" sz="3100" b="1" i="0" dirty="0">
                <a:effectLst/>
                <a:latin typeface="Calibri" panose="020F0502020204030204" pitchFamily="34" charset="0"/>
              </a:rPr>
              <a:t> in </a:t>
            </a:r>
            <a:r>
              <a:rPr lang="en-US" sz="3100" b="1" i="0" dirty="0" err="1">
                <a:effectLst/>
                <a:latin typeface="Calibri" panose="020F0502020204030204" pitchFamily="34" charset="0"/>
              </a:rPr>
              <a:t>ohranitev</a:t>
            </a:r>
            <a:r>
              <a:rPr lang="en-US" sz="3100" b="1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3100" b="1" i="0" dirty="0" err="1">
                <a:effectLst/>
                <a:latin typeface="Calibri" panose="020F0502020204030204" pitchFamily="34" charset="0"/>
              </a:rPr>
              <a:t>obstoječih</a:t>
            </a:r>
            <a:r>
              <a:rPr lang="en-US" sz="3100" b="1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3100" b="1" i="0" dirty="0" err="1">
                <a:effectLst/>
                <a:latin typeface="Calibri" panose="020F0502020204030204" pitchFamily="34" charset="0"/>
              </a:rPr>
              <a:t>virov</a:t>
            </a:r>
            <a:r>
              <a:rPr lang="en-US" sz="3100" b="1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3100" b="1" i="0" dirty="0" err="1">
                <a:effectLst/>
                <a:latin typeface="Calibri" panose="020F0502020204030204" pitchFamily="34" charset="0"/>
              </a:rPr>
              <a:t>pitne</a:t>
            </a:r>
            <a:r>
              <a:rPr lang="en-US" sz="3100" b="1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3100" b="1" i="0" dirty="0" err="1">
                <a:effectLst/>
                <a:latin typeface="Calibri" panose="020F0502020204030204" pitchFamily="34" charset="0"/>
              </a:rPr>
              <a:t>vode</a:t>
            </a:r>
            <a:endParaRPr lang="sl-SI" sz="3100" b="1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BB0319C-6B72-6873-1DA2-AE6E09041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sz="1900" b="1" i="0">
                <a:effectLst/>
                <a:latin typeface="Calibri" panose="020F0502020204030204" pitchFamily="34" charset="0"/>
              </a:rPr>
              <a:t>Tehnološka voda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sl-SI" sz="1900"/>
              <a:t>voda, ki se uporablja v industrijskih, proizvodnih ali tehnoloških procesih kot del postopka proizvodnje, obdelave ali hlajenja. Uporaba: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sl-SI" sz="1900"/>
              <a:t>Industrija in proizvodnja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sl-SI" sz="1900"/>
              <a:t>Energetika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sl-SI" sz="1900"/>
              <a:t>Kmetijstvo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sl-SI" sz="1900"/>
              <a:t>gradbeništvo</a:t>
            </a:r>
          </a:p>
          <a:p>
            <a:pPr marL="0" indent="0">
              <a:spcAft>
                <a:spcPts val="800"/>
              </a:spcAft>
              <a:buNone/>
            </a:pPr>
            <a:endParaRPr lang="sl-SI" sz="1900" b="1" i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sl-SI" sz="1900"/>
          </a:p>
        </p:txBody>
      </p:sp>
      <p:pic>
        <p:nvPicPr>
          <p:cNvPr id="32" name="Slika 31" descr="Slika, ki vsebuje besede besedilo, oblikovanje, posnetek zaslona, grafično oblikovanje&#10;&#10;Opis je samodejno ustvarjen">
            <a:extLst>
              <a:ext uri="{FF2B5EF4-FFF2-40B4-BE49-F238E27FC236}">
                <a16:creationId xmlns:a16="http://schemas.microsoft.com/office/drawing/2014/main" id="{37A29F96-FF50-2C88-783A-9F7B1C3E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76" y="365125"/>
            <a:ext cx="6748281" cy="609002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5252943-D3CB-AE45-B0D2-ECFCDB360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847" y="1110906"/>
            <a:ext cx="6376537" cy="45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F36363-9F6E-4D73-85B3-17F80CBA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146352"/>
            <a:ext cx="10515600" cy="10442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3100" b="1" dirty="0">
                <a:latin typeface="Calibri" panose="020F0502020204030204" pitchFamily="34" charset="0"/>
              </a:rPr>
              <a:t>Zatečeno stanje kamnolom Črni Kal - Črnotiče</a:t>
            </a:r>
            <a:endParaRPr lang="en-US" sz="3100" b="1" dirty="0">
              <a:latin typeface="Calibri" panose="020F050202020403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0A31070-6E78-4344-99AA-C6DC1A85F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74" y="1190610"/>
            <a:ext cx="3426807" cy="2238390"/>
          </a:xfrm>
          <a:prstGeom prst="rect">
            <a:avLst/>
          </a:prstGeom>
        </p:spPr>
      </p:pic>
      <p:pic>
        <p:nvPicPr>
          <p:cNvPr id="2049" name="Slika 5">
            <a:extLst>
              <a:ext uri="{FF2B5EF4-FFF2-40B4-BE49-F238E27FC236}">
                <a16:creationId xmlns:a16="http://schemas.microsoft.com/office/drawing/2014/main" id="{087A57D3-65C5-4B4A-923F-616E51FFB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9" y="1190610"/>
            <a:ext cx="3701710" cy="385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9DD6ABD-2BB7-4B4A-A508-05DC37FFE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86" y="1190610"/>
            <a:ext cx="3426807" cy="2238390"/>
          </a:xfrm>
          <a:prstGeom prst="rect">
            <a:avLst/>
          </a:prstGeom>
        </p:spPr>
      </p:pic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36B401F-2192-4480-9D4D-F5B6CB7E1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86" y="3662025"/>
            <a:ext cx="3426807" cy="2238390"/>
          </a:xfr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C9774D8-7834-4723-ABB7-0C146A9DB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74" y="3662025"/>
            <a:ext cx="3426807" cy="223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C82D86-6B48-4657-B1A9-12BE7D5B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619"/>
            <a:ext cx="10515600" cy="7016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3100" b="1" dirty="0">
                <a:latin typeface="Calibri" panose="020F0502020204030204" pitchFamily="34" charset="0"/>
              </a:rPr>
              <a:t>Predlagana sanacija kot izgradnja vodohrana</a:t>
            </a:r>
            <a:endParaRPr lang="en-US" sz="3100" b="1" dirty="0">
              <a:latin typeface="Calibri" panose="020F0502020204030204" pitchFamily="34" charset="0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089E1A4D-1786-4903-901A-CC07B133ADD5}"/>
              </a:ext>
            </a:extLst>
          </p:cNvPr>
          <p:cNvSpPr txBox="1"/>
          <p:nvPr/>
        </p:nvSpPr>
        <p:spPr>
          <a:xfrm>
            <a:off x="9546444" y="1167277"/>
            <a:ext cx="2574758" cy="1782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1.456.282,5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cubic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meters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2D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Area: 0.0553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3D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Area: 8.442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1.507,1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cubic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meters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2D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Area: 0.001497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3D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Area: 0.00924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7E605414-8B84-4D15-8B14-1D5923D3D3C3}"/>
              </a:ext>
            </a:extLst>
          </p:cNvPr>
          <p:cNvSpPr txBox="1"/>
          <p:nvPr/>
        </p:nvSpPr>
        <p:spPr>
          <a:xfrm>
            <a:off x="9546444" y="1167277"/>
            <a:ext cx="2510589" cy="1782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1.959.146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cubic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meters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2D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Area: 0.0706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3D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Area: 11.215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8.311,51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cubic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meters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2D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Area: 0.002219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3D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Area: 0.04798 </a:t>
            </a:r>
            <a:r>
              <a:rPr lang="sl-SI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</a:t>
            </a:r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6FBB7CC0-D81E-4B96-893D-66B40E51A7C1}"/>
              </a:ext>
            </a:extLst>
          </p:cNvPr>
          <p:cNvGrpSpPr/>
          <p:nvPr/>
        </p:nvGrpSpPr>
        <p:grpSpPr>
          <a:xfrm>
            <a:off x="4957011" y="964636"/>
            <a:ext cx="4412773" cy="2565400"/>
            <a:chOff x="7693706" y="3429000"/>
            <a:chExt cx="4412773" cy="2565400"/>
          </a:xfrm>
        </p:grpSpPr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3E82B14D-42D8-4041-9593-3511E41EC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-20000" contrast="40000"/>
            </a:blip>
            <a:stretch>
              <a:fillRect/>
            </a:stretch>
          </p:blipFill>
          <p:spPr>
            <a:xfrm>
              <a:off x="7693706" y="3429000"/>
              <a:ext cx="4412773" cy="2565400"/>
            </a:xfrm>
            <a:prstGeom prst="rect">
              <a:avLst/>
            </a:prstGeom>
          </p:spPr>
        </p:pic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8159CFEC-7D71-4AC5-AE1C-885C8508CE75}"/>
                </a:ext>
              </a:extLst>
            </p:cNvPr>
            <p:cNvSpPr txBox="1"/>
            <p:nvPr/>
          </p:nvSpPr>
          <p:spPr>
            <a:xfrm>
              <a:off x="7693706" y="368968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dirty="0">
                  <a:solidFill>
                    <a:srgbClr val="FF0000"/>
                  </a:solidFill>
                </a:rPr>
                <a:t>X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PoljeZBesedilom 15">
              <a:extLst>
                <a:ext uri="{FF2B5EF4-FFF2-40B4-BE49-F238E27FC236}">
                  <a16:creationId xmlns:a16="http://schemas.microsoft.com/office/drawing/2014/main" id="{E31DCFCF-8770-40E2-A75C-E69B96C11C94}"/>
                </a:ext>
              </a:extLst>
            </p:cNvPr>
            <p:cNvSpPr txBox="1"/>
            <p:nvPr/>
          </p:nvSpPr>
          <p:spPr>
            <a:xfrm>
              <a:off x="11566358" y="3689684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>
                  <a:solidFill>
                    <a:srgbClr val="FF0000"/>
                  </a:solidFill>
                </a:rPr>
                <a:t>X`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Slika 17">
            <a:extLst>
              <a:ext uri="{FF2B5EF4-FFF2-40B4-BE49-F238E27FC236}">
                <a16:creationId xmlns:a16="http://schemas.microsoft.com/office/drawing/2014/main" id="{17514273-16FD-41CE-BCF7-3A93FAAF1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8" y="1014009"/>
            <a:ext cx="4392753" cy="5409293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594E42D1-F03A-4A5C-9898-6D8CE0177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65" y="3565026"/>
            <a:ext cx="4948989" cy="2467772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527662B1-F2BB-4E3D-9A46-27EAB3958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65" y="3565026"/>
            <a:ext cx="5701156" cy="284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C82D86-6B48-4657-B1A9-12BE7D5B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1"/>
            <a:ext cx="10515600" cy="7016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3100" b="1" dirty="0">
                <a:latin typeface="Calibri" panose="020F0502020204030204" pitchFamily="34" charset="0"/>
              </a:rPr>
              <a:t>Predlagan vodohran in pridobivalni prostor</a:t>
            </a:r>
            <a:endParaRPr lang="en-US" sz="3100" b="1" dirty="0">
              <a:latin typeface="Calibri" panose="020F050202020403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10D5213E-CDD9-4EFA-A1B2-E8851BFC6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28" y="1012951"/>
            <a:ext cx="6871593" cy="146822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F0FB118-00BA-4423-8CFF-0D9CDCBFD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15" y="1878853"/>
            <a:ext cx="3089047" cy="1658159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65371AEE-AEE5-4F06-9DE0-E57654FD6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28" y="3575698"/>
            <a:ext cx="6864794" cy="1468226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A655BDF2-692F-4F62-AD7D-2352B0309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8" y="747486"/>
            <a:ext cx="4281003" cy="6057991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E9375CD1-AF0E-4AE7-9766-B057B61B8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28" y="5140762"/>
            <a:ext cx="6871593" cy="146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1175</Words>
  <Application>Microsoft Office PowerPoint</Application>
  <PresentationFormat>Širokozaslonsko</PresentationFormat>
  <Paragraphs>141</Paragraphs>
  <Slides>14</Slides>
  <Notes>5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Symbol</vt:lpstr>
      <vt:lpstr>Times New Roman</vt:lpstr>
      <vt:lpstr>Officeova tema</vt:lpstr>
      <vt:lpstr>KOLIKO GOSPODARSKO DEGRADIRANIH OBMOČIJ LAHKO PRIPIŠEMO POSLEDICAM IZVAJANJA RUDARSKIH DEL IN KOLIKO JE TAKIH, KI BI LAHKO GLEDE NA PRVOTNO NAMEMBNOST ZEMLJIŠČA BILA PONOVNO VKLJUČENA V NOVO GOSPODARSKO DEJAVNOST, PRIMERNO ZA ŠIRŠO LOKALNO SKUPNOST - PRIMER JUGOZAHODNE SLOVENIJE</vt:lpstr>
      <vt:lpstr>Uvod</vt:lpstr>
      <vt:lpstr>Degradirana območja kot posledica rudarskih del</vt:lpstr>
      <vt:lpstr>Potencial za ponovno vključitev v gospodarsko dejavnost</vt:lpstr>
      <vt:lpstr>Oskrba s tehnološko vodo in ohranitev obstoječih virov pitne vode</vt:lpstr>
      <vt:lpstr>Oskrba s tehnološko vodo in ohranitev obstoječih virov pitne vode</vt:lpstr>
      <vt:lpstr>Zatečeno stanje kamnolom Črni Kal - Črnotiče</vt:lpstr>
      <vt:lpstr>Predlagana sanacija kot izgradnja vodohrana</vt:lpstr>
      <vt:lpstr>Predlagan vodohran in pridobivalni prostor</vt:lpstr>
      <vt:lpstr>Zatečeno stanje kamnoloma Črni Kal</vt:lpstr>
      <vt:lpstr>Predvidena kočna oblika kamnoloma pred pričetkom sanacije kamnolom Črni Kal</vt:lpstr>
      <vt:lpstr>SWOT analiza preoblikovanja prostora v vodohran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uporabe kamnoloma kot vodohram za tehnološko vodo</dc:title>
  <dc:creator>Željko Pogačnik</dc:creator>
  <cp:lastModifiedBy>Željko Pogačnik</cp:lastModifiedBy>
  <cp:revision>73</cp:revision>
  <cp:lastPrinted>2022-07-22T07:34:57Z</cp:lastPrinted>
  <dcterms:created xsi:type="dcterms:W3CDTF">2020-07-03T11:20:52Z</dcterms:created>
  <dcterms:modified xsi:type="dcterms:W3CDTF">2024-10-21T06:48:18Z</dcterms:modified>
</cp:coreProperties>
</file>