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4" r:id="rId3"/>
    <p:sldId id="259" r:id="rId4"/>
    <p:sldId id="313" r:id="rId5"/>
    <p:sldId id="310" r:id="rId6"/>
    <p:sldId id="258" r:id="rId7"/>
    <p:sldId id="320" r:id="rId8"/>
    <p:sldId id="308" r:id="rId9"/>
    <p:sldId id="309" r:id="rId10"/>
    <p:sldId id="307" r:id="rId11"/>
    <p:sldId id="321" r:id="rId12"/>
    <p:sldId id="325" r:id="rId13"/>
    <p:sldId id="322" r:id="rId14"/>
    <p:sldId id="323" r:id="rId15"/>
    <p:sldId id="324" r:id="rId16"/>
    <p:sldId id="326" r:id="rId17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o Gobec" initials="RG" lastIdx="1" clrIdx="0">
    <p:extLst>
      <p:ext uri="{19B8F6BF-5375-455C-9EA6-DF929625EA0E}">
        <p15:presenceInfo xmlns:p15="http://schemas.microsoft.com/office/powerpoint/2012/main" userId="S-1-5-21-4018689551-573015999-1649920612-1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6374" autoAdjust="0"/>
  </p:normalViewPr>
  <p:slideViewPr>
    <p:cSldViewPr snapToGrid="0" showGuides="1">
      <p:cViewPr varScale="1">
        <p:scale>
          <a:sx n="110" d="100"/>
          <a:sy n="110" d="100"/>
        </p:scale>
        <p:origin x="3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74740157480315"/>
          <c:y val="0.17587091896484741"/>
          <c:w val="0.84291551556055488"/>
          <c:h val="0.57033767674819658"/>
        </c:manualLayout>
      </c:layout>
      <c:barChart>
        <c:barDir val="bar"/>
        <c:grouping val="stacked"/>
        <c:varyColors val="0"/>
        <c:ser>
          <c:idx val="1"/>
          <c:order val="1"/>
          <c:tx>
            <c:strRef>
              <c:f>List1!$C$1</c:f>
              <c:strCache>
                <c:ptCount val="1"/>
                <c:pt idx="0">
                  <c:v>Dolžina državnih cest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sl-S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Sevnica</c:v>
                </c:pt>
              </c:strCache>
            </c:strRef>
          </c:cat>
          <c:val>
            <c:numRef>
              <c:f>List1!$C$2</c:f>
              <c:numCache>
                <c:formatCode>#,##0</c:formatCode>
                <c:ptCount val="1"/>
                <c:pt idx="0">
                  <c:v>95220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BF-463F-9BE1-737BD3AB5186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Dolžina občinskih cest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sl-S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Sevnica</c:v>
                </c:pt>
              </c:strCache>
            </c:strRef>
          </c:cat>
          <c:val>
            <c:numRef>
              <c:f>List1!$E$2</c:f>
              <c:numCache>
                <c:formatCode>#,##0</c:formatCode>
                <c:ptCount val="1"/>
                <c:pt idx="0">
                  <c:v>636326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BF-463F-9BE1-737BD3AB518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38523184"/>
        <c:axId val="11385299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shade val="5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</c15:sqref>
                        </c15:formulaRef>
                      </c:ext>
                    </c:extLst>
                    <c:strCache>
                      <c:ptCount val="1"/>
                      <c:pt idx="0">
                        <c:v>Sevnica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4BF-463F-9BE1-737BD3AB518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List1!$D$1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tint val="86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l-S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</c15:sqref>
                        </c15:formulaRef>
                      </c:ext>
                    </c:extLst>
                    <c:strCache>
                      <c:ptCount val="1"/>
                      <c:pt idx="0">
                        <c:v>Sevnica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List1!$D$2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4BF-463F-9BE1-737BD3AB5186}"/>
                  </c:ext>
                </c:extLst>
              </c15:ser>
            </c15:filteredBarSeries>
          </c:ext>
        </c:extLst>
      </c:barChart>
      <c:catAx>
        <c:axId val="113852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sl-SI"/>
          </a:p>
        </c:txPr>
        <c:crossAx val="1138529904"/>
        <c:crosses val="autoZero"/>
        <c:auto val="1"/>
        <c:lblAlgn val="ctr"/>
        <c:lblOffset val="100"/>
        <c:noMultiLvlLbl val="0"/>
      </c:catAx>
      <c:valAx>
        <c:axId val="1138529904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sl-SI"/>
          </a:p>
        </c:txPr>
        <c:crossAx val="113852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3674185862736912E-2"/>
          <c:y val="3.1679852500122244E-2"/>
          <c:w val="0.934909144576752"/>
          <c:h val="0.16593908676205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E7FCF-170D-46C2-8E04-C439054AC7AA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056DC-4695-4FC2-B13F-54B0BF3D858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4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C35A-67BB-40B0-82F9-FF75BB5E48E3}" type="slidenum">
              <a:rPr lang="sl-SI" noProof="0" smtClean="0"/>
              <a:t>2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0489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4C35A-67BB-40B0-82F9-FF75BB5E48E3}" type="slidenum">
              <a:rPr lang="sl-SI" noProof="0" smtClean="0"/>
              <a:t>7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2961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409A99-98D7-3390-7510-D57332B51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7952340-AF6D-7E9F-A48E-B3ABD6AD4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D6D85EE-E1C9-833A-2799-27789E1F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EC4DED7-12EE-405A-D54F-4E28AE0A3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B8EB2A3-24C2-2983-BA66-80B473C4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270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BB52D-D549-03B6-5C72-A481735D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22BB4BF-C8CD-0C42-BE75-F5290C4B5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FAA7AC7-F782-FE43-C5D0-619EEE9D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810D7E-E415-93B0-C940-3D97A8AF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C7AD815-0A54-147B-3E34-3F583279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550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03839B2-5B32-101C-3750-0C00054B6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86B5D91-3A44-D9DF-B632-37A28979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CBE2D0D-C910-DEBF-D762-6A24B7E8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035B8F-5B13-EB9D-75B2-1CAA81EE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6DCA51A-BA70-BC6B-EA6F-947957C5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592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91F910-3742-6008-EE5A-8CCB4E70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BCD330-EA22-BC43-323A-AD96DC4F8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97E8608-AFE9-CDFA-F4CD-17601624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75D25E-206E-3986-DCE3-1D877C0A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D654434-27DD-CCE7-ADBB-B949AEC5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268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B2E3A-7785-A850-913F-00CAD8777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5727C75-51FF-DF0B-363B-69B12FCBD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2624AE1-1EE6-0390-6C38-73FA5FC4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7B632E-464E-A43E-90BF-A1C76068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901B913-B031-73E6-764B-032432E6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44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B98826-ADA2-847D-FF46-2C4A7C18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A121B0-0B30-062A-7A8F-1A6ACF87B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A773B4D-E2C3-6B71-E192-F417EA593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D74993-EBBE-459A-E05F-28F8BE3F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0E5F950-8620-3E8E-2E9F-D51942EC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BE48730-857F-8C86-D353-0F8883BA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040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740D7C-2F5E-1352-8CF3-84363654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787D01E-8DF8-7280-C9A5-A7516F822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1EA6C7B-D795-45F6-1433-F60108161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8169D5C-415A-1F92-2C73-61B2F3766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976CA73-4C5D-35E5-5C24-5CD21B578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3C0A8EC-23C3-B6A1-B568-9C78CA93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6E612C4-0404-5102-7051-F32D7447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21DCD2E-3F4D-3DBC-5975-C9BAC227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213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43FD6B-44AB-91A5-451C-CA927340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43BD311-4984-2CE1-549A-B6030982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256FAE2-C620-82F2-6F95-E3087C31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8710086-9656-C01E-1E95-5996AF8F7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72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F551187-54AF-C9D8-1804-56590D6A2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9340071-086C-4BA5-43B1-13FBD95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2DBAFC0-AFAC-D9F6-54F7-85085095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547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FE8582-ABDC-88CF-2552-C0CE656A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C34601-32BD-86DC-761C-76E076489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5722FC-9A87-8A14-AE42-148DBD0D3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EC3820D-3DA2-6C98-5582-5BB531F0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2DA515B-8A81-9183-FB91-4DA34B99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E70CC27-51E9-55D2-19B9-11DD83A2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987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FB0841-CC44-413E-0F46-39024713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77E780D-8DA0-7D9E-7E28-84A970F52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72E977E-8287-4FB1-6B84-187DC65ED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090F259-A3DB-B28E-8471-289F2834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6DE2778-2329-02F6-98DA-3354F63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52AE984-1BE4-BBAE-32A1-D3CF9ECD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716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28E20D4-FEE6-6332-C1DE-CB848D32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DF59620-9AE9-E35F-C83B-B608BF6AD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AF840CB-4B2F-E13B-2714-EE7EB4ADD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4A85D-F506-4DF1-96A5-2DF005B22281}" type="datetimeFigureOut">
              <a:rPr lang="sl-SI" smtClean="0"/>
              <a:t>17.10.2024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CC9C35D-84E6-98E3-7E11-4759565E7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A1EC8F1-DB86-0112-52E7-86BC61C5C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CC95-0D7C-44D1-A82B-686219B426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68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C80AF1B-265C-0444-A305-9AEF5964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5412" r="333" b="9016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2DB4630D-D3A7-91F6-BDDA-D71EBAC41581}"/>
              </a:ext>
            </a:extLst>
          </p:cNvPr>
          <p:cNvSpPr txBox="1">
            <a:spLocks/>
          </p:cNvSpPr>
          <p:nvPr/>
        </p:nvSpPr>
        <p:spPr>
          <a:xfrm>
            <a:off x="278176" y="480766"/>
            <a:ext cx="5349627" cy="107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OBČINA SEVNICA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FD49CDD-9749-767B-4439-C589EC69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68" y="320511"/>
            <a:ext cx="2381727" cy="27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16D88551-DE12-68BF-9D5A-61C2FE912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-2"/>
            <a:ext cx="6096000" cy="3429001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32934786-4EB7-B77A-49B9-04C4CA4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5" y="171794"/>
            <a:ext cx="6837406" cy="780314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Ceste v občini Sevnica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3A340D0-28B9-C4BF-0C56-19FDB08B7414}"/>
              </a:ext>
            </a:extLst>
          </p:cNvPr>
          <p:cNvSpPr txBox="1"/>
          <p:nvPr/>
        </p:nvSpPr>
        <p:spPr>
          <a:xfrm>
            <a:off x="5759777" y="6316874"/>
            <a:ext cx="6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Ceste pred in po rekonstrukcijah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5F30BEC-9C9C-EE2C-8E1F-2AD384B84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8"/>
            <a:ext cx="6096004" cy="342900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7627700-F5D7-9029-6E73-4F61FF396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5" y="-6"/>
            <a:ext cx="6096005" cy="342900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6405DF7-2929-4A51-D40A-4CE913115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0" y="3428996"/>
            <a:ext cx="6096005" cy="34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0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AC4A97-8696-0B8E-CBAE-6996EAAB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latin typeface="Bahnschrift Condensed" panose="020B0502040204020203" pitchFamily="34" charset="0"/>
              </a:rPr>
              <a:t>Potencialna območja v Občini Sevnica za pridobivanja in vgradnjo materiala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98EC08-BF2A-9EEC-CED8-0B449C31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Žirovnica – Radež</a:t>
            </a:r>
          </a:p>
          <a:p>
            <a:r>
              <a:rPr lang="sl-SI" dirty="0"/>
              <a:t>Zabukovje – Laše</a:t>
            </a:r>
          </a:p>
          <a:p>
            <a:r>
              <a:rPr lang="sl-SI" dirty="0"/>
              <a:t>Podvrh – Sveti Jurij</a:t>
            </a:r>
          </a:p>
          <a:p>
            <a:r>
              <a:rPr lang="sl-SI" dirty="0"/>
              <a:t>Zavratec</a:t>
            </a:r>
          </a:p>
          <a:p>
            <a:r>
              <a:rPr lang="sl-SI" dirty="0"/>
              <a:t>Šentjanž – Cerovec</a:t>
            </a:r>
          </a:p>
          <a:p>
            <a:r>
              <a:rPr lang="sl-SI" dirty="0"/>
              <a:t>Blanca – Poklek</a:t>
            </a:r>
          </a:p>
          <a:p>
            <a:r>
              <a:rPr lang="sl-SI" dirty="0"/>
              <a:t>Cerje – Lisce</a:t>
            </a:r>
          </a:p>
          <a:p>
            <a:r>
              <a:rPr lang="sl-SI" dirty="0"/>
              <a:t>Brezovo – Zavratec</a:t>
            </a:r>
          </a:p>
          <a:p>
            <a:r>
              <a:rPr lang="sl-SI" dirty="0"/>
              <a:t>Log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233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42CFCE-1546-6972-09B8-FF554357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Bahnschrift Condensed" panose="020B0502040204020203" pitchFamily="34" charset="0"/>
              </a:rPr>
              <a:t>Potencialna območja v Občini Sevnica za pridobivanja in vgradnjo materiala</a:t>
            </a:r>
            <a:endParaRPr lang="sl-SI" dirty="0"/>
          </a:p>
        </p:txBody>
      </p:sp>
      <p:graphicFrame>
        <p:nvGraphicFramePr>
          <p:cNvPr id="4" name="Označba mesta vsebine 3">
            <a:hlinkClick r:id="" action="ppaction://ole?verb=0"/>
            <a:extLst>
              <a:ext uri="{FF2B5EF4-FFF2-40B4-BE49-F238E27FC236}">
                <a16:creationId xmlns:a16="http://schemas.microsoft.com/office/drawing/2014/main" id="{F0EDA1E5-11AA-4A7B-B367-0122A5DFD25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913027"/>
              </p:ext>
            </p:extLst>
          </p:nvPr>
        </p:nvGraphicFramePr>
        <p:xfrm>
          <a:off x="1241571" y="1690688"/>
          <a:ext cx="9092428" cy="5004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5975" imgH="3429123" progId="PowerPoint.Show.12">
                  <p:embed/>
                </p:oleObj>
              </mc:Choice>
              <mc:Fallback>
                <p:oleObj name="Presentation" r:id="rId2" imgW="6095975" imgH="34291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1571" y="1690688"/>
                        <a:ext cx="9092428" cy="5004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23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4388AE-E5D0-AAC5-2DFA-1B6B95D5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latin typeface="Bahnschrift Condensed" panose="020B0502040204020203" pitchFamily="34" charset="0"/>
              </a:rPr>
              <a:t>Poraba gramoznega materiala v Občini Sevnica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13C313-3BCD-7634-B047-DFDF8BFAD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Letno med 11.000m3 in 13.000 m3</a:t>
            </a:r>
          </a:p>
          <a:p>
            <a:r>
              <a:rPr lang="sl-SI" dirty="0"/>
              <a:t>Strošek prevoza materiala od kamnoloma do gradbišča med 6 in 12 EUR na m3 (odvisno od razdalje), kar pomeni, da občina v povprečju nameni 108.000 EUR za prevoze materiala na gradbišče (12.000 x 9 = 108.000 EUR)</a:t>
            </a:r>
          </a:p>
          <a:p>
            <a:r>
              <a:rPr lang="sl-SI" dirty="0"/>
              <a:t>Pri izvajanju transporta se dodatno uničuje obstoječa cestna infrastruktura in nastaja veliko izpustov</a:t>
            </a:r>
          </a:p>
          <a:p>
            <a:r>
              <a:rPr lang="sl-SI" dirty="0"/>
              <a:t>Zaradi finančne podhranjenosti občin obnove cest ne sledijo potrebam na terenu. Letno namenjamo cca </a:t>
            </a:r>
            <a:r>
              <a:rPr lang="sl-SI" dirty="0" err="1"/>
              <a:t>max</a:t>
            </a:r>
            <a:r>
              <a:rPr lang="sl-SI" dirty="0"/>
              <a:t>. 13.000m3 gramoznega materiala za vzdrževanje cest, potrebovali pa bi cca 30.000 m3.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7092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E5408A-261F-42AE-593B-B6FAC735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Bahnschrift Condensed" panose="020B0502040204020203" pitchFamily="34" charset="0"/>
              </a:rPr>
              <a:t>Pridobivanje mineralnih snovi iz bližnjih lokacij ima številne prednosti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C31371-C1BC-5712-CCD2-33C7EF390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Pridobivanje surovin kamna, peska, gramoza neposredno za investicijo v cestno infrastrukturo omogoča hitrejšo in cenejšo oskrbo za izvedbo občinskih investicij</a:t>
            </a:r>
          </a:p>
          <a:p>
            <a:r>
              <a:rPr lang="sl-SI" dirty="0"/>
              <a:t>Zmanjšanje stroškov transporta in časa izvedbe občinskih infrastrukturnih projektov</a:t>
            </a:r>
          </a:p>
          <a:p>
            <a:r>
              <a:rPr lang="sl-SI" dirty="0"/>
              <a:t>Manjša </a:t>
            </a:r>
            <a:r>
              <a:rPr lang="sl-SI" dirty="0" err="1"/>
              <a:t>okoljska</a:t>
            </a:r>
            <a:r>
              <a:rPr lang="sl-SI" dirty="0"/>
              <a:t> obremenitev in manjši vplivi na okolje ter zmanjšanje poškodovanosti ostalih prometnih povezav</a:t>
            </a:r>
          </a:p>
          <a:p>
            <a:r>
              <a:rPr lang="sl-SI" dirty="0"/>
              <a:t>Z ustreznim načrtovanjem in uporaba materialov lahko na dolgi rok obnovimo prizadeta območja po zaključku del kar dolgoročno prispeva k varstvu okolja</a:t>
            </a:r>
          </a:p>
        </p:txBody>
      </p:sp>
    </p:spTree>
    <p:extLst>
      <p:ext uri="{BB962C8B-B14F-4D97-AF65-F5344CB8AC3E}">
        <p14:creationId xmlns:p14="http://schemas.microsoft.com/office/powerpoint/2010/main" val="220015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A67504-CB00-F31B-9FE4-206E6AFB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/>
          <a:lstStyle/>
          <a:p>
            <a:r>
              <a:rPr lang="sl-SI" dirty="0">
                <a:latin typeface="Bahnschrift Condensed" panose="020B0502040204020203" pitchFamily="34" charset="0"/>
              </a:rPr>
              <a:t>Odprtje kamnolomov, postopek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F5672E8-2C74-8A34-4789-4304EFF3A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080"/>
            <a:ext cx="10515600" cy="4774883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Prostorsko načrtovanje in dovoljenja. 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Umestitev v prostor.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l-SI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Okoljska</a:t>
            </a: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dokumentacija. 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Izdelava presoje vplivov na okolje, kakovost zraka (prah, emisije), kakovost tal in vode, Živalske in rastlinske vrste (</a:t>
            </a:r>
            <a:r>
              <a:rPr lang="sl-SI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biodiverziteta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Hrup in vibracije, Družbene vidike (vpliv na lokalno prebivalstvo). 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Rudarski projekt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Gre za tehnično dokumentacijo, ki opisuje načrtovan način izkoriščanja mineralnih surovin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Gradbeno dovoljenje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Za gradnjo potrebne infrastrukture v kamnolomu (ceste, objekti, transportne poti) je treba pridobiti gradbeno dovoljenje.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Varnostna dokumentacija 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Ocena tveganja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Za zagotavljanje varnosti delavcev in lokalnega prebivalstva je treba pripraviti oceno tveganja, ki   </a:t>
            </a:r>
          </a:p>
          <a:p>
            <a:pPr indent="0">
              <a:lnSpc>
                <a:spcPct val="107000"/>
              </a:lnSpc>
              <a:buNone/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vključuje identifikacijo možnih nevarnosti pri rudarjenju (eksplozije, zdrsi, hrup).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Načrt zaščite in reševanja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Dokument, ki določa ukrepe v primeru nesreč.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 startAt="6"/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Pridobitev koncesije.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Pridobitev dovoljenja (koncesije) za izkoriščanje mineralnih surovin od pristojnega ministrstva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185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D1162-4061-C421-E3B6-17A36648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Bahnschrift Condensed" panose="020B0502040204020203" pitchFamily="34" charset="0"/>
              </a:rPr>
              <a:t>Poenostavitev pridobivanja mineralnih surovin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64B81B-57A9-6A5D-02A0-619F81D4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Potrebna je poenostavitev postopkov za črpanje mineralnih surovin, saj trenutni procesi za potrebe lokalnih skupnosti potekajo prepočasi in otežujejo pravočasno izvajanje projektov.</a:t>
            </a:r>
          </a:p>
          <a:p>
            <a:pPr marL="0" indent="0">
              <a:buNone/>
            </a:pPr>
            <a:r>
              <a:rPr lang="sl-SI" dirty="0"/>
              <a:t>   Zato je potrebno poiskati učinkovite rešitve za pospešitev postopkov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/>
              <a:t>   in izboljšanje dostopnosti obstoječih virov.</a:t>
            </a:r>
          </a:p>
          <a:p>
            <a:pPr marL="0" indent="0">
              <a:spcBef>
                <a:spcPts val="0"/>
              </a:spcBef>
              <a:buNone/>
            </a:pPr>
            <a:endParaRPr lang="sl-SI" dirty="0"/>
          </a:p>
          <a:p>
            <a:pPr marL="0" indent="0">
              <a:spcBef>
                <a:spcPts val="0"/>
              </a:spcBef>
              <a:buNone/>
            </a:pPr>
            <a:endParaRPr lang="sl-SI" dirty="0"/>
          </a:p>
          <a:p>
            <a:pPr marL="0" indent="0">
              <a:spcBef>
                <a:spcPts val="0"/>
              </a:spcBef>
              <a:buNone/>
            </a:pPr>
            <a:endParaRPr lang="sl-SI" dirty="0"/>
          </a:p>
          <a:p>
            <a:pPr marL="0" indent="0">
              <a:spcBef>
                <a:spcPts val="0"/>
              </a:spcBef>
              <a:buNone/>
            </a:pPr>
            <a:r>
              <a:rPr lang="sl-SI" dirty="0"/>
              <a:t>								Hvala</a:t>
            </a:r>
          </a:p>
        </p:txBody>
      </p:sp>
    </p:spTree>
    <p:extLst>
      <p:ext uri="{BB962C8B-B14F-4D97-AF65-F5344CB8AC3E}">
        <p14:creationId xmlns:p14="http://schemas.microsoft.com/office/powerpoint/2010/main" val="310330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05" y="494415"/>
            <a:ext cx="11415409" cy="1014919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Geografske </a:t>
            </a:r>
            <a:b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značilnosti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1966746-A9BD-5E65-E7F6-EA2F4F4A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29" y="275030"/>
            <a:ext cx="7823385" cy="63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35B5BBC2-A2B9-7472-9370-737ABD13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06" y="296452"/>
            <a:ext cx="3349490" cy="1014919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Geološki </a:t>
            </a:r>
            <a:b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pojavi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2E65E40-B94E-59FB-3203-6CA8C158F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73" y="504334"/>
            <a:ext cx="9366903" cy="584933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2BA4F98-3988-6B26-796C-57B0CFBE5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6" y="4473705"/>
            <a:ext cx="2960568" cy="18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9D98D6D-1D14-21A9-8FA0-8C21F2811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3" t="31593" r="29999" b="24455"/>
          <a:stretch/>
        </p:blipFill>
        <p:spPr bwMode="auto">
          <a:xfrm>
            <a:off x="3124422" y="906010"/>
            <a:ext cx="7563152" cy="5697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1CD4C40-622F-867E-8076-DF11EA9B4485}"/>
              </a:ext>
            </a:extLst>
          </p:cNvPr>
          <p:cNvSpPr txBox="1"/>
          <p:nvPr/>
        </p:nvSpPr>
        <p:spPr>
          <a:xfrm>
            <a:off x="486561" y="906011"/>
            <a:ext cx="2759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latin typeface="Bahnschrift Condensed" panose="020B0502040204020203" pitchFamily="34" charset="0"/>
              </a:rPr>
              <a:t>Aktivni kamnolomi v občini Sevnica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A2A64F7-3DF1-76F4-9F7B-97C41B281324}"/>
              </a:ext>
            </a:extLst>
          </p:cNvPr>
          <p:cNvSpPr txBox="1"/>
          <p:nvPr/>
        </p:nvSpPr>
        <p:spPr>
          <a:xfrm>
            <a:off x="485865" y="4756558"/>
            <a:ext cx="2374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latin typeface="Bahnschrift Condensed" panose="020B0502040204020203" pitchFamily="34" charset="0"/>
              </a:rPr>
              <a:t>Kamnoloma: </a:t>
            </a:r>
            <a:br>
              <a:rPr lang="sl-SI" sz="4000" dirty="0">
                <a:latin typeface="Bahnschrift Condensed" panose="020B0502040204020203" pitchFamily="34" charset="0"/>
              </a:rPr>
            </a:br>
            <a:r>
              <a:rPr lang="sl-SI" sz="40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Tržišče</a:t>
            </a:r>
          </a:p>
          <a:p>
            <a:r>
              <a:rPr lang="sl-SI" sz="40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Zavratec</a:t>
            </a:r>
          </a:p>
        </p:txBody>
      </p:sp>
    </p:spTree>
    <p:extLst>
      <p:ext uri="{BB962C8B-B14F-4D97-AF65-F5344CB8AC3E}">
        <p14:creationId xmlns:p14="http://schemas.microsoft.com/office/powerpoint/2010/main" val="27306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F599B38-5D4C-E5D8-E8FD-653749EFA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429" r="3707" b="-429"/>
          <a:stretch/>
        </p:blipFill>
        <p:spPr>
          <a:xfrm>
            <a:off x="2642307" y="136688"/>
            <a:ext cx="9414576" cy="6584624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45ACDF44-7581-8460-32D6-C52D7BF51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98" y="468599"/>
            <a:ext cx="3914983" cy="1014919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dirty="0">
                <a:latin typeface="Bahnschrift SemiBold SemiConden" panose="020B0502040204020203" pitchFamily="34" charset="0"/>
              </a:rPr>
              <a:t>Kamnolom</a:t>
            </a:r>
            <a:br>
              <a:rPr lang="sl-SI" dirty="0">
                <a:latin typeface="Bahnschrift SemiBold SemiConden" panose="020B0502040204020203" pitchFamily="34" charset="0"/>
              </a:rPr>
            </a:br>
            <a:r>
              <a:rPr lang="sl-SI" dirty="0">
                <a:latin typeface="Bahnschrift SemiBold SemiConden" panose="020B0502040204020203" pitchFamily="34" charset="0"/>
              </a:rPr>
              <a:t>Tržišče</a:t>
            </a:r>
            <a:endParaRPr lang="sl-SI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7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35B5BBC2-A2B9-7472-9370-737ABD13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2" y="275488"/>
            <a:ext cx="2189991" cy="1720884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Gostota</a:t>
            </a:r>
            <a:b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cestne</a:t>
            </a:r>
            <a:b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</a:br>
            <a:r>
              <a:rPr lang="sl-SI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mreže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0E819C9-5490-E2A9-1181-3DA84086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91" y="275488"/>
            <a:ext cx="10024444" cy="63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86" y="317770"/>
            <a:ext cx="11415409" cy="1014919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latin typeface="Bahnschrift SemiBold SemiConden" panose="020B0502040204020203" pitchFamily="34" charset="0"/>
              </a:rPr>
              <a:t>Prometne povezave v Občini Sevnica</a:t>
            </a:r>
            <a:endParaRPr lang="sl-SI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2D476BF-B015-4315-9ECC-2752C42A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1" y="3585155"/>
            <a:ext cx="8362005" cy="2955075"/>
          </a:xfrm>
          <a:prstGeom prst="rect">
            <a:avLst/>
          </a:prstGeom>
        </p:spPr>
      </p:pic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6DCFA33A-F83F-C14B-9727-F5F532E78A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311779"/>
              </p:ext>
            </p:extLst>
          </p:nvPr>
        </p:nvGraphicFramePr>
        <p:xfrm>
          <a:off x="494950" y="1342956"/>
          <a:ext cx="8607105" cy="224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22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4414888-29C4-6844-B07D-98A8828B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2" b="7423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26B7F3-2F18-110C-AAEE-E9214591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5C4A4F6-9A08-E4A6-A352-B12CF3212C56}"/>
              </a:ext>
            </a:extLst>
          </p:cNvPr>
          <p:cNvSpPr txBox="1"/>
          <p:nvPr/>
        </p:nvSpPr>
        <p:spPr>
          <a:xfrm>
            <a:off x="226244" y="2984254"/>
            <a:ext cx="1189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Gradnja novega nadvoza in krožišča v Šmarju – glavna vstopna točka v mesto Sevnica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D2940EE-021B-15FB-9576-28EF50B63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BC2269E-1E67-91F2-82F8-6AE49DB37E5A}"/>
              </a:ext>
            </a:extLst>
          </p:cNvPr>
          <p:cNvSpPr txBox="1"/>
          <p:nvPr/>
        </p:nvSpPr>
        <p:spPr>
          <a:xfrm>
            <a:off x="147687" y="6413254"/>
            <a:ext cx="1189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Rekonstrukcija ceste skozi strnjeno naselje, Vrh pri Boštanju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60C725E9-31DC-DE02-9F32-92DA2C15F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5" y="171794"/>
            <a:ext cx="6837406" cy="780314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Ceste v občini Sevnica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61593A7-AF12-A19C-A408-797554710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7F67D5D-621E-FE50-0F99-10CD999B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3165C6A-7E17-29AC-EE2A-FD040C13A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 r="1172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E199ECB-C4D2-B2F9-35F5-C371C1CE744B}"/>
              </a:ext>
            </a:extLst>
          </p:cNvPr>
          <p:cNvSpPr txBox="1"/>
          <p:nvPr/>
        </p:nvSpPr>
        <p:spPr>
          <a:xfrm>
            <a:off x="5703216" y="2993680"/>
            <a:ext cx="6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Rekonstrukcija in </a:t>
            </a:r>
            <a:r>
              <a:rPr lang="sl-SI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asfaltacija</a:t>
            </a:r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gozdne ceste, Kal pri Krmelju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4B5DD03-33AB-DCDB-F2B0-0D51907CC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11134"/>
          <a:stretch/>
        </p:blipFill>
        <p:spPr>
          <a:xfrm>
            <a:off x="0" y="3429001"/>
            <a:ext cx="6096000" cy="34290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B37E727-09C3-6A60-7504-FAA64BC7F4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6096001" y="3429000"/>
            <a:ext cx="6096000" cy="342900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AC64669A-9276-3CDF-211E-745ADC7F255B}"/>
              </a:ext>
            </a:extLst>
          </p:cNvPr>
          <p:cNvSpPr txBox="1"/>
          <p:nvPr/>
        </p:nvSpPr>
        <p:spPr>
          <a:xfrm>
            <a:off x="5703215" y="6356692"/>
            <a:ext cx="6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Ureditev kamnite zložbe, Dolnje Brezovo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E2DBA795-E56F-5A91-CE47-2ED21DB3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5" y="171794"/>
            <a:ext cx="6837406" cy="780314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Ceste v občini Sevnica</a:t>
            </a:r>
          </a:p>
        </p:txBody>
      </p:sp>
    </p:spTree>
    <p:extLst>
      <p:ext uri="{BB962C8B-B14F-4D97-AF65-F5344CB8AC3E}">
        <p14:creationId xmlns:p14="http://schemas.microsoft.com/office/powerpoint/2010/main" val="283653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515</Words>
  <Application>Microsoft Office PowerPoint</Application>
  <PresentationFormat>Širokozaslonsko</PresentationFormat>
  <Paragraphs>58</Paragraphs>
  <Slides>16</Slides>
  <Notes>2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4" baseType="lpstr">
      <vt:lpstr>Arial</vt:lpstr>
      <vt:lpstr>Bahnschrift Condensed</vt:lpstr>
      <vt:lpstr>Bahnschrift SemiBold SemiConden</vt:lpstr>
      <vt:lpstr>Calibri</vt:lpstr>
      <vt:lpstr>Calibri Light</vt:lpstr>
      <vt:lpstr>Times New Roman</vt:lpstr>
      <vt:lpstr>Officeova tema</vt:lpstr>
      <vt:lpstr>Presentation</vt:lpstr>
      <vt:lpstr>PowerPointova predstavitev</vt:lpstr>
      <vt:lpstr>Geografske  značilnosti</vt:lpstr>
      <vt:lpstr>Geološki  pojavi</vt:lpstr>
      <vt:lpstr>PowerPointova predstavitev</vt:lpstr>
      <vt:lpstr>Kamnolom Tržišče</vt:lpstr>
      <vt:lpstr>Gostota cestne mreže</vt:lpstr>
      <vt:lpstr>Prometne povezave v Občini Sevnica</vt:lpstr>
      <vt:lpstr>Ceste v občini Sevnica</vt:lpstr>
      <vt:lpstr>Ceste v občini Sevnica</vt:lpstr>
      <vt:lpstr>Ceste v občini Sevnica</vt:lpstr>
      <vt:lpstr>Potencialna območja v Občini Sevnica za pridobivanja in vgradnjo materiala</vt:lpstr>
      <vt:lpstr>Potencialna območja v Občini Sevnica za pridobivanja in vgradnjo materiala</vt:lpstr>
      <vt:lpstr>Poraba gramoznega materiala v Občini Sevnica</vt:lpstr>
      <vt:lpstr>Pridobivanje mineralnih snovi iz bližnjih lokacij ima številne prednosti</vt:lpstr>
      <vt:lpstr>Odprtje kamnolomov, postopek</vt:lpstr>
      <vt:lpstr>Poenostavitev pridobivanja mineralnih surovin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Neža Nemec</dc:creator>
  <cp:lastModifiedBy>Rado Gobec</cp:lastModifiedBy>
  <cp:revision>17</cp:revision>
  <cp:lastPrinted>2024-10-16T12:51:13Z</cp:lastPrinted>
  <dcterms:created xsi:type="dcterms:W3CDTF">2023-11-25T10:52:23Z</dcterms:created>
  <dcterms:modified xsi:type="dcterms:W3CDTF">2024-10-17T11:45:16Z</dcterms:modified>
</cp:coreProperties>
</file>