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
  </p:notesMasterIdLst>
  <p:sldIdLst>
    <p:sldId id="256" r:id="rId2"/>
    <p:sldId id="263" r:id="rId3"/>
    <p:sldId id="262" r:id="rId4"/>
    <p:sldId id="261" r:id="rId5"/>
    <p:sldId id="260" r:id="rId6"/>
    <p:sldId id="259" r:id="rId7"/>
    <p:sldId id="264" r:id="rId8"/>
  </p:sldIdLst>
  <p:sldSz cx="12192000" cy="6858000"/>
  <p:notesSz cx="6858000" cy="9144000"/>
  <p:defaultTextStyle>
    <a:defPPr>
      <a:defRPr lang="sl-S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21" autoAdjust="0"/>
    <p:restoredTop sz="79083" autoAdjust="0"/>
  </p:normalViewPr>
  <p:slideViewPr>
    <p:cSldViewPr snapToGrid="0">
      <p:cViewPr varScale="1">
        <p:scale>
          <a:sx n="102" d="100"/>
          <a:sy n="102" d="100"/>
        </p:scale>
        <p:origin x="648" y="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Označba mesta glav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sl-SI"/>
          </a:p>
        </p:txBody>
      </p:sp>
      <p:sp>
        <p:nvSpPr>
          <p:cNvPr id="3" name="Označba mesta datum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C837130-97F2-4EC2-805F-280EFF33330F}" type="datetimeFigureOut">
              <a:rPr lang="sl-SI" smtClean="0"/>
              <a:t>21. 10. 2024</a:t>
            </a:fld>
            <a:endParaRPr lang="sl-SI"/>
          </a:p>
        </p:txBody>
      </p:sp>
      <p:sp>
        <p:nvSpPr>
          <p:cNvPr id="4" name="Označba mesta stranske slik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l-SI"/>
          </a:p>
        </p:txBody>
      </p:sp>
      <p:sp>
        <p:nvSpPr>
          <p:cNvPr id="5" name="Označba mesta opomb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l-SI"/>
              <a:t>Kliknite za urejanje slogov besedila matrice</a:t>
            </a:r>
          </a:p>
          <a:p>
            <a:pPr lvl="1"/>
            <a:r>
              <a:rPr lang="sl-SI"/>
              <a:t>Druga raven</a:t>
            </a:r>
          </a:p>
          <a:p>
            <a:pPr lvl="2"/>
            <a:r>
              <a:rPr lang="sl-SI"/>
              <a:t>Tretja raven</a:t>
            </a:r>
          </a:p>
          <a:p>
            <a:pPr lvl="3"/>
            <a:r>
              <a:rPr lang="sl-SI"/>
              <a:t>Četrta raven</a:t>
            </a:r>
          </a:p>
          <a:p>
            <a:pPr lvl="4"/>
            <a:r>
              <a:rPr lang="sl-SI"/>
              <a:t>Peta raven</a:t>
            </a:r>
          </a:p>
        </p:txBody>
      </p:sp>
      <p:sp>
        <p:nvSpPr>
          <p:cNvPr id="6" name="Označba mesta no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sl-SI"/>
          </a:p>
        </p:txBody>
      </p:sp>
      <p:sp>
        <p:nvSpPr>
          <p:cNvPr id="7" name="Označba mesta številke diapoz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F9492B-A47B-46A6-A441-5B4721572C3B}" type="slidenum">
              <a:rPr lang="sl-SI" smtClean="0"/>
              <a:t>‹#›</a:t>
            </a:fld>
            <a:endParaRPr lang="sl-SI"/>
          </a:p>
        </p:txBody>
      </p:sp>
    </p:spTree>
    <p:extLst>
      <p:ext uri="{BB962C8B-B14F-4D97-AF65-F5344CB8AC3E}">
        <p14:creationId xmlns:p14="http://schemas.microsoft.com/office/powerpoint/2010/main" val="29789465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značba mesta stranske slike 1"/>
          <p:cNvSpPr>
            <a:spLocks noGrp="1" noRot="1" noChangeAspect="1"/>
          </p:cNvSpPr>
          <p:nvPr>
            <p:ph type="sldImg"/>
          </p:nvPr>
        </p:nvSpPr>
        <p:spPr/>
      </p:sp>
      <p:sp>
        <p:nvSpPr>
          <p:cNvPr id="3" name="Označba mesta opomb 2"/>
          <p:cNvSpPr>
            <a:spLocks noGrp="1"/>
          </p:cNvSpPr>
          <p:nvPr>
            <p:ph type="body" idx="1"/>
          </p:nvPr>
        </p:nvSpPr>
        <p:spPr/>
        <p:txBody>
          <a:bodyPr/>
          <a:lstStyle/>
          <a:p>
            <a:pPr marL="0" marR="0" lvl="0" indent="0" algn="l" defTabSz="914400" rtl="0" eaLnBrk="0" fontAlgn="base" latinLnBrk="0" hangingPunct="0">
              <a:lnSpc>
                <a:spcPct val="100000"/>
              </a:lnSpc>
              <a:spcBef>
                <a:spcPct val="0"/>
              </a:spcBef>
              <a:spcAft>
                <a:spcPct val="0"/>
              </a:spcAft>
              <a:buClrTx/>
              <a:buSzTx/>
              <a:buNone/>
              <a:tabLst/>
            </a:pPr>
            <a:r>
              <a:rPr kumimoji="0" lang="sl-SI" altLang="sl-SI" sz="1200" b="0" i="0" u="none" strike="noStrike" cap="none" normalizeH="0" baseline="0" dirty="0">
                <a:ln>
                  <a:noFill/>
                </a:ln>
                <a:solidFill>
                  <a:schemeClr val="tx1"/>
                </a:solidFill>
                <a:effectLst/>
                <a:latin typeface="Arial" panose="020B0604020202020204" pitchFamily="34" charset="0"/>
              </a:rPr>
              <a:t>Razlaga osnovnih konceptov krožnega gospodarstva ter njegovega pomena za zmanjševanje</a:t>
            </a:r>
            <a:r>
              <a:rPr lang="sl-SI" altLang="sl-SI" sz="1200" dirty="0">
                <a:latin typeface="Arial" panose="020B0604020202020204" pitchFamily="34" charset="0"/>
              </a:rPr>
              <a:t> </a:t>
            </a:r>
            <a:r>
              <a:rPr kumimoji="0" lang="sl-SI" altLang="sl-SI" sz="1200" b="0" i="0" u="none" strike="noStrike" cap="none" normalizeH="0" baseline="0" dirty="0">
                <a:ln>
                  <a:noFill/>
                </a:ln>
                <a:solidFill>
                  <a:schemeClr val="tx1"/>
                </a:solidFill>
                <a:effectLst/>
                <a:latin typeface="Arial" panose="020B0604020202020204" pitchFamily="34" charset="0"/>
              </a:rPr>
              <a:t>porabe naravnih virov in spodbujanje ponovne uporabe materialov.</a:t>
            </a:r>
          </a:p>
          <a:p>
            <a:pPr marL="0" marR="0" lvl="0" indent="0" algn="l" defTabSz="914400" rtl="0" eaLnBrk="0" fontAlgn="base" latinLnBrk="0" hangingPunct="0">
              <a:lnSpc>
                <a:spcPct val="100000"/>
              </a:lnSpc>
              <a:spcBef>
                <a:spcPct val="0"/>
              </a:spcBef>
              <a:spcAft>
                <a:spcPct val="0"/>
              </a:spcAft>
              <a:buClrTx/>
              <a:buSzTx/>
              <a:buNone/>
              <a:tabLst/>
            </a:pPr>
            <a:r>
              <a:rPr kumimoji="0" lang="sl-SI" altLang="sl-SI" sz="1200" b="0" i="0" u="none" strike="noStrike" cap="none" normalizeH="0" baseline="0" dirty="0">
                <a:ln>
                  <a:noFill/>
                </a:ln>
                <a:solidFill>
                  <a:schemeClr val="tx1"/>
                </a:solidFill>
                <a:effectLst/>
                <a:latin typeface="Arial" panose="020B0604020202020204" pitchFamily="34" charset="0"/>
              </a:rPr>
              <a:t>Povezava med krožnim gospodarstvom in prostorskim načrtovanjem, z osredotočanjem na trajnostno rabo prostora in virov.</a:t>
            </a:r>
          </a:p>
          <a:p>
            <a:pPr marL="0" marR="0" lvl="0" indent="0" algn="l" defTabSz="914400" rtl="0" eaLnBrk="0" fontAlgn="base" latinLnBrk="0" hangingPunct="0">
              <a:lnSpc>
                <a:spcPct val="100000"/>
              </a:lnSpc>
              <a:spcBef>
                <a:spcPct val="0"/>
              </a:spcBef>
              <a:spcAft>
                <a:spcPct val="0"/>
              </a:spcAft>
              <a:buClrTx/>
              <a:buSzTx/>
              <a:buNone/>
              <a:tabLst/>
            </a:pPr>
            <a:r>
              <a:rPr kumimoji="0" lang="sl-SI" altLang="sl-SI" sz="1200" b="0" i="0" u="none" strike="noStrike" cap="none" normalizeH="0" baseline="0" dirty="0">
                <a:ln>
                  <a:noFill/>
                </a:ln>
                <a:solidFill>
                  <a:schemeClr val="tx1"/>
                </a:solidFill>
                <a:effectLst/>
                <a:latin typeface="Arial" panose="020B0604020202020204" pitchFamily="34" charset="0"/>
              </a:rPr>
              <a:t>Pregled trenutnega stanja in izzivov, povezanih z omejeno dostopnostjo mineralnih virov za gradbeništvo. </a:t>
            </a:r>
          </a:p>
          <a:p>
            <a:endParaRPr lang="sl-SI" dirty="0"/>
          </a:p>
        </p:txBody>
      </p:sp>
      <p:sp>
        <p:nvSpPr>
          <p:cNvPr id="4" name="Označba mesta številke diapozitiva 3"/>
          <p:cNvSpPr>
            <a:spLocks noGrp="1"/>
          </p:cNvSpPr>
          <p:nvPr>
            <p:ph type="sldNum" sz="quarter" idx="5"/>
          </p:nvPr>
        </p:nvSpPr>
        <p:spPr/>
        <p:txBody>
          <a:bodyPr/>
          <a:lstStyle/>
          <a:p>
            <a:fld id="{C8F9492B-A47B-46A6-A441-5B4721572C3B}" type="slidenum">
              <a:rPr lang="sl-SI" smtClean="0"/>
              <a:t>2</a:t>
            </a:fld>
            <a:endParaRPr lang="sl-SI"/>
          </a:p>
        </p:txBody>
      </p:sp>
    </p:spTree>
    <p:extLst>
      <p:ext uri="{BB962C8B-B14F-4D97-AF65-F5344CB8AC3E}">
        <p14:creationId xmlns:p14="http://schemas.microsoft.com/office/powerpoint/2010/main" val="33105186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značba mesta stranske slike 1"/>
          <p:cNvSpPr>
            <a:spLocks noGrp="1" noRot="1" noChangeAspect="1"/>
          </p:cNvSpPr>
          <p:nvPr>
            <p:ph type="sldImg"/>
          </p:nvPr>
        </p:nvSpPr>
        <p:spPr/>
      </p:sp>
      <p:sp>
        <p:nvSpPr>
          <p:cNvPr id="3" name="Označba mesta opomb 2"/>
          <p:cNvSpPr>
            <a:spLocks noGrp="1"/>
          </p:cNvSpPr>
          <p:nvPr>
            <p:ph type="body" idx="1"/>
          </p:nvPr>
        </p:nvSpPr>
        <p:spPr/>
        <p:txBody>
          <a:bodyPr/>
          <a:lstStyle/>
          <a:p>
            <a:pPr marL="228600" indent="-228600">
              <a:buFont typeface="+mj-lt"/>
              <a:buAutoNum type="arabicPeriod"/>
            </a:pPr>
            <a:r>
              <a:rPr kumimoji="0" lang="sl-SI" altLang="sl-SI" sz="1200" b="0" i="0" u="none" strike="noStrike" cap="none" normalizeH="0" baseline="0" dirty="0">
                <a:ln>
                  <a:noFill/>
                </a:ln>
                <a:solidFill>
                  <a:schemeClr val="tx1"/>
                </a:solidFill>
                <a:effectLst/>
                <a:latin typeface="Arial" panose="020B0604020202020204" pitchFamily="34" charset="0"/>
              </a:rPr>
              <a:t>vključno z omejenim dostopom do nahajališč, izčrpanostjo virov in okoljevarstvenimi omejitvami.</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kumimoji="0" lang="sl-SI" altLang="sl-SI" sz="1200" b="0" i="0" u="none" strike="noStrike" cap="none" normalizeH="0" baseline="0" dirty="0">
                <a:ln>
                  <a:noFill/>
                </a:ln>
                <a:solidFill>
                  <a:schemeClr val="tx1"/>
                </a:solidFill>
                <a:effectLst/>
                <a:latin typeface="Arial" panose="020B0604020202020204" pitchFamily="34" charset="0"/>
              </a:rPr>
              <a:t>na gradbeni sektor in širše gospodarske panoge.</a:t>
            </a:r>
          </a:p>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kumimoji="0" lang="sl-SI" altLang="sl-SI" sz="1200" b="0" i="0" u="none" strike="noStrike" cap="none" normalizeH="0" baseline="0" dirty="0">
                <a:ln>
                  <a:noFill/>
                </a:ln>
                <a:solidFill>
                  <a:schemeClr val="tx1"/>
                </a:solidFill>
                <a:effectLst/>
                <a:latin typeface="Arial" panose="020B0604020202020204" pitchFamily="34" charset="0"/>
              </a:rPr>
              <a:t>ki vključuje optimalno rabo razpoložljivih virov in prilagoditev na omejitve dostopa. </a:t>
            </a:r>
          </a:p>
          <a:p>
            <a:pPr marL="228600" indent="-228600">
              <a:buFont typeface="+mj-lt"/>
              <a:buAutoNum type="arabicPeriod"/>
            </a:pPr>
            <a:endParaRPr lang="sl-SI" dirty="0"/>
          </a:p>
        </p:txBody>
      </p:sp>
      <p:sp>
        <p:nvSpPr>
          <p:cNvPr id="4" name="Označba mesta številke diapozitiva 3"/>
          <p:cNvSpPr>
            <a:spLocks noGrp="1"/>
          </p:cNvSpPr>
          <p:nvPr>
            <p:ph type="sldNum" sz="quarter" idx="5"/>
          </p:nvPr>
        </p:nvSpPr>
        <p:spPr/>
        <p:txBody>
          <a:bodyPr/>
          <a:lstStyle/>
          <a:p>
            <a:fld id="{C8F9492B-A47B-46A6-A441-5B4721572C3B}" type="slidenum">
              <a:rPr lang="sl-SI" smtClean="0"/>
              <a:t>3</a:t>
            </a:fld>
            <a:endParaRPr lang="sl-SI"/>
          </a:p>
        </p:txBody>
      </p:sp>
    </p:spTree>
    <p:extLst>
      <p:ext uri="{BB962C8B-B14F-4D97-AF65-F5344CB8AC3E}">
        <p14:creationId xmlns:p14="http://schemas.microsoft.com/office/powerpoint/2010/main" val="3118294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značba mesta stranske slike 1"/>
          <p:cNvSpPr>
            <a:spLocks noGrp="1" noRot="1" noChangeAspect="1"/>
          </p:cNvSpPr>
          <p:nvPr>
            <p:ph type="sldImg"/>
          </p:nvPr>
        </p:nvSpPr>
        <p:spPr/>
      </p:sp>
      <p:sp>
        <p:nvSpPr>
          <p:cNvPr id="3" name="Označba mesta opomb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 typeface="+mj-lt"/>
              <a:buAutoNum type="arabicPeriod"/>
              <a:tabLst/>
              <a:defRPr/>
            </a:pPr>
            <a:r>
              <a:rPr kumimoji="0" lang="sl-SI" altLang="sl-SI" sz="1200" b="0" i="0" u="none" strike="noStrike" cap="none" normalizeH="0" baseline="0" dirty="0">
                <a:ln>
                  <a:noFill/>
                </a:ln>
                <a:solidFill>
                  <a:schemeClr val="tx1"/>
                </a:solidFill>
                <a:effectLst/>
                <a:latin typeface="Arial" panose="020B0604020202020204" pitchFamily="34" charset="0"/>
              </a:rPr>
              <a:t>predelanih gradbenih odpadkov in drugih recikliranih materialov kot nadomestka za naravne mineralne vire. </a:t>
            </a:r>
            <a:r>
              <a:rPr kumimoji="0" lang="sl-SI" altLang="sl-SI" sz="1200" b="1" i="0" u="none" strike="noStrike" cap="none" normalizeH="0" baseline="0" dirty="0">
                <a:ln>
                  <a:noFill/>
                </a:ln>
                <a:solidFill>
                  <a:schemeClr val="tx1"/>
                </a:solidFill>
                <a:effectLst/>
                <a:latin typeface="Arial" panose="020B0604020202020204" pitchFamily="34" charset="0"/>
              </a:rPr>
              <a:t>Primeri dobre prakse iz Slovenije in tujine </a:t>
            </a:r>
            <a:r>
              <a:rPr kumimoji="0" lang="sl-SI" altLang="sl-SI" sz="1200" b="0" i="0" u="none" strike="noStrike" cap="none" normalizeH="0" baseline="0" dirty="0">
                <a:ln>
                  <a:noFill/>
                </a:ln>
                <a:solidFill>
                  <a:schemeClr val="tx1"/>
                </a:solidFill>
                <a:effectLst/>
                <a:latin typeface="Arial" panose="020B0604020202020204" pitchFamily="34" charset="0"/>
              </a:rPr>
              <a:t>kjer so reciklirani materiali uspešno vključeni v gradbene projekte in prostorsko načrtovanje</a:t>
            </a:r>
          </a:p>
          <a:p>
            <a:pPr marL="228600" indent="-228600">
              <a:buFont typeface="+mj-lt"/>
              <a:buAutoNum type="arabicPeriod"/>
            </a:pPr>
            <a:r>
              <a:rPr kumimoji="0" lang="sl-SI" altLang="sl-SI" sz="1200" b="0" i="0" u="none" strike="noStrike" cap="none" normalizeH="0" baseline="0" dirty="0">
                <a:ln>
                  <a:noFill/>
                </a:ln>
                <a:solidFill>
                  <a:schemeClr val="tx1"/>
                </a:solidFill>
                <a:effectLst/>
                <a:latin typeface="Arial" panose="020B0604020202020204" pitchFamily="34" charset="0"/>
              </a:rPr>
              <a:t>za recikliranje in predelavo gradbenih odpadkov. </a:t>
            </a:r>
            <a:endParaRPr lang="sl-SI" dirty="0"/>
          </a:p>
        </p:txBody>
      </p:sp>
      <p:sp>
        <p:nvSpPr>
          <p:cNvPr id="4" name="Označba mesta številke diapozitiva 3"/>
          <p:cNvSpPr>
            <a:spLocks noGrp="1"/>
          </p:cNvSpPr>
          <p:nvPr>
            <p:ph type="sldNum" sz="quarter" idx="5"/>
          </p:nvPr>
        </p:nvSpPr>
        <p:spPr/>
        <p:txBody>
          <a:bodyPr/>
          <a:lstStyle/>
          <a:p>
            <a:fld id="{C8F9492B-A47B-46A6-A441-5B4721572C3B}" type="slidenum">
              <a:rPr lang="sl-SI" smtClean="0"/>
              <a:t>4</a:t>
            </a:fld>
            <a:endParaRPr lang="sl-SI"/>
          </a:p>
        </p:txBody>
      </p:sp>
    </p:spTree>
    <p:extLst>
      <p:ext uri="{BB962C8B-B14F-4D97-AF65-F5344CB8AC3E}">
        <p14:creationId xmlns:p14="http://schemas.microsoft.com/office/powerpoint/2010/main" val="24672822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značba mesta stranske slike 1"/>
          <p:cNvSpPr>
            <a:spLocks noGrp="1" noRot="1" noChangeAspect="1"/>
          </p:cNvSpPr>
          <p:nvPr>
            <p:ph type="sldImg"/>
          </p:nvPr>
        </p:nvSpPr>
        <p:spPr/>
      </p:sp>
      <p:sp>
        <p:nvSpPr>
          <p:cNvPr id="3" name="Označba mesta opomb 2"/>
          <p:cNvSpPr>
            <a:spLocks noGrp="1"/>
          </p:cNvSpPr>
          <p:nvPr>
            <p:ph type="body" idx="1"/>
          </p:nvPr>
        </p:nvSpPr>
        <p:spPr/>
        <p:txBody>
          <a:bodyPr/>
          <a:lstStyle/>
          <a:p>
            <a:endParaRPr lang="sl-SI" dirty="0"/>
          </a:p>
        </p:txBody>
      </p:sp>
      <p:sp>
        <p:nvSpPr>
          <p:cNvPr id="4" name="Označba mesta številke diapozitiva 3"/>
          <p:cNvSpPr>
            <a:spLocks noGrp="1"/>
          </p:cNvSpPr>
          <p:nvPr>
            <p:ph type="sldNum" sz="quarter" idx="5"/>
          </p:nvPr>
        </p:nvSpPr>
        <p:spPr/>
        <p:txBody>
          <a:bodyPr/>
          <a:lstStyle/>
          <a:p>
            <a:fld id="{C8F9492B-A47B-46A6-A441-5B4721572C3B}" type="slidenum">
              <a:rPr lang="sl-SI" smtClean="0"/>
              <a:t>5</a:t>
            </a:fld>
            <a:endParaRPr lang="sl-SI"/>
          </a:p>
        </p:txBody>
      </p:sp>
    </p:spTree>
    <p:extLst>
      <p:ext uri="{BB962C8B-B14F-4D97-AF65-F5344CB8AC3E}">
        <p14:creationId xmlns:p14="http://schemas.microsoft.com/office/powerpoint/2010/main" val="13224685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značba mesta stranske slike 1"/>
          <p:cNvSpPr>
            <a:spLocks noGrp="1" noRot="1" noChangeAspect="1"/>
          </p:cNvSpPr>
          <p:nvPr>
            <p:ph type="sldImg"/>
          </p:nvPr>
        </p:nvSpPr>
        <p:spPr/>
      </p:sp>
      <p:sp>
        <p:nvSpPr>
          <p:cNvPr id="3" name="Označba mesta opomb 2"/>
          <p:cNvSpPr>
            <a:spLocks noGrp="1"/>
          </p:cNvSpPr>
          <p:nvPr>
            <p:ph type="body" idx="1"/>
          </p:nvPr>
        </p:nvSpPr>
        <p:spPr/>
        <p:txBody>
          <a:bodyPr/>
          <a:lstStyle/>
          <a:p>
            <a:pPr marL="228600" marR="0" lvl="0" indent="-228600" algn="l" defTabSz="914400" rtl="0" eaLnBrk="0" fontAlgn="base" latinLnBrk="0" hangingPunct="0">
              <a:lnSpc>
                <a:spcPct val="100000"/>
              </a:lnSpc>
              <a:spcBef>
                <a:spcPct val="0"/>
              </a:spcBef>
              <a:spcAft>
                <a:spcPct val="0"/>
              </a:spcAft>
              <a:buClrTx/>
              <a:buSzTx/>
              <a:buFont typeface="+mj-lt"/>
              <a:buAutoNum type="arabicPeriod"/>
              <a:tabLst/>
            </a:pPr>
            <a:r>
              <a:rPr kumimoji="0" lang="sl-SI" altLang="sl-SI" sz="1200" b="0" i="0" u="none" strike="noStrike" cap="none" normalizeH="0" baseline="0" dirty="0">
                <a:ln>
                  <a:noFill/>
                </a:ln>
                <a:solidFill>
                  <a:schemeClr val="tx1"/>
                </a:solidFill>
                <a:effectLst/>
                <a:latin typeface="Arial" panose="020B0604020202020204" pitchFamily="34" charset="0"/>
              </a:rPr>
              <a:t>Pregled zakonodaje, ki ureja rabo naravnih virov, ravnanje z odpadki in prostorsko načrtovanje (ZVO-3, ZUreP-3, </a:t>
            </a:r>
            <a:r>
              <a:rPr kumimoji="0" lang="sl-SI" altLang="sl-SI" sz="1200" b="0" i="0" u="none" strike="noStrike" cap="none" normalizeH="0" baseline="0" dirty="0" err="1">
                <a:ln>
                  <a:noFill/>
                </a:ln>
                <a:solidFill>
                  <a:schemeClr val="tx1"/>
                </a:solidFill>
                <a:effectLst/>
                <a:latin typeface="Arial" panose="020B0604020202020204" pitchFamily="34" charset="0"/>
              </a:rPr>
              <a:t>GZ</a:t>
            </a:r>
            <a:r>
              <a:rPr kumimoji="0" lang="sl-SI" altLang="sl-SI" sz="1200" b="0" i="0" u="none" strike="noStrike" cap="none" normalizeH="0" baseline="0" dirty="0">
                <a:ln>
                  <a:noFill/>
                </a:ln>
                <a:solidFill>
                  <a:schemeClr val="tx1"/>
                </a:solidFill>
                <a:effectLst/>
                <a:latin typeface="Arial" panose="020B0604020202020204" pitchFamily="34" charset="0"/>
              </a:rPr>
              <a:t>, ZRud-1), in kako ta zakonodaja vpliva na krožno gospodarstvo.</a:t>
            </a:r>
          </a:p>
          <a:p>
            <a:pPr marL="228600" marR="0" lvl="0" indent="-228600" algn="l" defTabSz="914400" rtl="0" eaLnBrk="0" fontAlgn="base" latinLnBrk="0" hangingPunct="0">
              <a:lnSpc>
                <a:spcPct val="100000"/>
              </a:lnSpc>
              <a:spcBef>
                <a:spcPct val="0"/>
              </a:spcBef>
              <a:spcAft>
                <a:spcPct val="0"/>
              </a:spcAft>
              <a:buClrTx/>
              <a:buSzTx/>
              <a:buFont typeface="+mj-lt"/>
              <a:buAutoNum type="arabicPeriod"/>
              <a:tabLst/>
            </a:pPr>
            <a:r>
              <a:rPr kumimoji="0" lang="sl-SI" altLang="sl-SI" sz="1200" b="0" i="0" u="none" strike="noStrike" cap="none" normalizeH="0" baseline="0" dirty="0">
                <a:ln>
                  <a:noFill/>
                </a:ln>
                <a:solidFill>
                  <a:schemeClr val="tx1"/>
                </a:solidFill>
                <a:effectLst/>
                <a:latin typeface="Arial" panose="020B0604020202020204" pitchFamily="34" charset="0"/>
              </a:rPr>
              <a:t>Regulativne ovire, ki preprečujejo širšo uporabo recikliranih materialov, ter predlogi za izboljšanje zakonodajnih okvirjev.</a:t>
            </a:r>
          </a:p>
          <a:p>
            <a:pPr marL="228600" marR="0" lvl="0" indent="-228600" algn="l" defTabSz="914400" rtl="0" eaLnBrk="0" fontAlgn="base" latinLnBrk="0" hangingPunct="0">
              <a:lnSpc>
                <a:spcPct val="100000"/>
              </a:lnSpc>
              <a:spcBef>
                <a:spcPct val="0"/>
              </a:spcBef>
              <a:spcAft>
                <a:spcPct val="0"/>
              </a:spcAft>
              <a:buClrTx/>
              <a:buSzTx/>
              <a:buFont typeface="+mj-lt"/>
              <a:buAutoNum type="arabicPeriod"/>
              <a:tabLst/>
            </a:pPr>
            <a:r>
              <a:rPr kumimoji="0" lang="sl-SI" altLang="sl-SI" sz="1200" b="0" i="0" u="none" strike="noStrike" cap="none" normalizeH="0" baseline="0" dirty="0">
                <a:ln>
                  <a:noFill/>
                </a:ln>
                <a:solidFill>
                  <a:schemeClr val="tx1"/>
                </a:solidFill>
                <a:effectLst/>
                <a:latin typeface="Arial" panose="020B0604020202020204" pitchFamily="34" charset="0"/>
              </a:rPr>
              <a:t>Pomen politik in spodbud za spodbujanje krožnega gospodarstva, kot so davčne olajšave za uporabo recikliranih materialov. </a:t>
            </a:r>
          </a:p>
          <a:p>
            <a:endParaRPr lang="sl-SI" dirty="0"/>
          </a:p>
        </p:txBody>
      </p:sp>
      <p:sp>
        <p:nvSpPr>
          <p:cNvPr id="4" name="Označba mesta številke diapozitiva 3"/>
          <p:cNvSpPr>
            <a:spLocks noGrp="1"/>
          </p:cNvSpPr>
          <p:nvPr>
            <p:ph type="sldNum" sz="quarter" idx="5"/>
          </p:nvPr>
        </p:nvSpPr>
        <p:spPr/>
        <p:txBody>
          <a:bodyPr/>
          <a:lstStyle/>
          <a:p>
            <a:fld id="{C8F9492B-A47B-46A6-A441-5B4721572C3B}" type="slidenum">
              <a:rPr lang="sl-SI" smtClean="0"/>
              <a:t>6</a:t>
            </a:fld>
            <a:endParaRPr lang="sl-SI"/>
          </a:p>
        </p:txBody>
      </p:sp>
    </p:spTree>
    <p:extLst>
      <p:ext uri="{BB962C8B-B14F-4D97-AF65-F5344CB8AC3E}">
        <p14:creationId xmlns:p14="http://schemas.microsoft.com/office/powerpoint/2010/main" val="2570699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značba mesta stranske slike 1"/>
          <p:cNvSpPr>
            <a:spLocks noGrp="1" noRot="1" noChangeAspect="1"/>
          </p:cNvSpPr>
          <p:nvPr>
            <p:ph type="sldImg"/>
          </p:nvPr>
        </p:nvSpPr>
        <p:spPr/>
      </p:sp>
      <p:sp>
        <p:nvSpPr>
          <p:cNvPr id="3" name="Označba mesta opomb 2"/>
          <p:cNvSpPr>
            <a:spLocks noGrp="1"/>
          </p:cNvSpPr>
          <p:nvPr>
            <p:ph type="body" idx="1"/>
          </p:nvPr>
        </p:nvSpPr>
        <p:spPr/>
        <p:txBody>
          <a:bodyPr/>
          <a:lstStyle/>
          <a:p>
            <a:pPr marL="228600" marR="0" lvl="0" indent="-228600" algn="l" defTabSz="914400" rtl="0" eaLnBrk="0" fontAlgn="base" latinLnBrk="0" hangingPunct="0">
              <a:lnSpc>
                <a:spcPct val="100000"/>
              </a:lnSpc>
              <a:spcBef>
                <a:spcPct val="0"/>
              </a:spcBef>
              <a:spcAft>
                <a:spcPct val="0"/>
              </a:spcAft>
              <a:buClrTx/>
              <a:buSzTx/>
              <a:buFont typeface="+mj-lt"/>
              <a:buAutoNum type="arabicPeriod"/>
              <a:tabLst/>
            </a:pPr>
            <a:r>
              <a:rPr kumimoji="0" lang="sl-SI" altLang="sl-SI" sz="1200" b="0" i="0" u="none" strike="noStrike" cap="none" normalizeH="0" baseline="0" dirty="0">
                <a:ln>
                  <a:noFill/>
                </a:ln>
                <a:solidFill>
                  <a:schemeClr val="tx1"/>
                </a:solidFill>
                <a:effectLst/>
                <a:latin typeface="Arial" panose="020B0604020202020204" pitchFamily="34" charset="0"/>
              </a:rPr>
              <a:t>Povzetek ključnih točk predavanja in poudarek na pomenu krožnega gospodarstva kot rešitev za pomanjkanje mineralnih virov.</a:t>
            </a:r>
          </a:p>
          <a:p>
            <a:pPr marL="228600" marR="0" lvl="0" indent="-228600" algn="l" defTabSz="914400" rtl="0" eaLnBrk="0" fontAlgn="base" latinLnBrk="0" hangingPunct="0">
              <a:lnSpc>
                <a:spcPct val="100000"/>
              </a:lnSpc>
              <a:spcBef>
                <a:spcPct val="0"/>
              </a:spcBef>
              <a:spcAft>
                <a:spcPct val="0"/>
              </a:spcAft>
              <a:buClrTx/>
              <a:buSzTx/>
              <a:buFont typeface="+mj-lt"/>
              <a:buAutoNum type="arabicPeriod"/>
              <a:tabLst/>
            </a:pPr>
            <a:r>
              <a:rPr kumimoji="0" lang="sl-SI" altLang="sl-SI" sz="1200" b="0" i="0" u="none" strike="noStrike" cap="none" normalizeH="0" baseline="0" dirty="0">
                <a:ln>
                  <a:noFill/>
                </a:ln>
                <a:solidFill>
                  <a:schemeClr val="tx1"/>
                </a:solidFill>
                <a:effectLst/>
                <a:latin typeface="Arial" panose="020B0604020202020204" pitchFamily="34" charset="0"/>
              </a:rPr>
              <a:t>Spodbujanje k aktivnemu vključevanju deležnikov v krožne prakse in trajnostno prostorsko načrtovanje.</a:t>
            </a:r>
          </a:p>
          <a:p>
            <a:pPr marL="228600" marR="0" lvl="0" indent="-228600" algn="l" defTabSz="914400" rtl="0" eaLnBrk="0" fontAlgn="base" latinLnBrk="0" hangingPunct="0">
              <a:lnSpc>
                <a:spcPct val="100000"/>
              </a:lnSpc>
              <a:spcBef>
                <a:spcPct val="0"/>
              </a:spcBef>
              <a:spcAft>
                <a:spcPct val="0"/>
              </a:spcAft>
              <a:buClrTx/>
              <a:buSzTx/>
              <a:buFont typeface="+mj-lt"/>
              <a:buAutoNum type="arabicPeriod"/>
              <a:tabLst/>
            </a:pPr>
            <a:r>
              <a:rPr kumimoji="0" lang="sl-SI" altLang="sl-SI" sz="1200" b="0" i="0" u="none" strike="noStrike" cap="none" normalizeH="0" baseline="0" dirty="0">
                <a:ln>
                  <a:noFill/>
                </a:ln>
                <a:solidFill>
                  <a:schemeClr val="tx1"/>
                </a:solidFill>
                <a:effectLst/>
                <a:latin typeface="Arial" panose="020B0604020202020204" pitchFamily="34" charset="0"/>
              </a:rPr>
              <a:t>Poziv k sprejetju trajnostnih rešitev, ki bodo zagotovile dolgoročno stabilnost in blaginjo lokalnih skupnosti ter okolja. </a:t>
            </a:r>
          </a:p>
          <a:p>
            <a:endParaRPr lang="sl-SI" dirty="0"/>
          </a:p>
        </p:txBody>
      </p:sp>
      <p:sp>
        <p:nvSpPr>
          <p:cNvPr id="4" name="Označba mesta številke diapozitiva 3"/>
          <p:cNvSpPr>
            <a:spLocks noGrp="1"/>
          </p:cNvSpPr>
          <p:nvPr>
            <p:ph type="sldNum" sz="quarter" idx="5"/>
          </p:nvPr>
        </p:nvSpPr>
        <p:spPr/>
        <p:txBody>
          <a:bodyPr/>
          <a:lstStyle/>
          <a:p>
            <a:fld id="{C8F9492B-A47B-46A6-A441-5B4721572C3B}" type="slidenum">
              <a:rPr lang="sl-SI" smtClean="0"/>
              <a:t>7</a:t>
            </a:fld>
            <a:endParaRPr lang="sl-SI"/>
          </a:p>
        </p:txBody>
      </p:sp>
    </p:spTree>
    <p:extLst>
      <p:ext uri="{BB962C8B-B14F-4D97-AF65-F5344CB8AC3E}">
        <p14:creationId xmlns:p14="http://schemas.microsoft.com/office/powerpoint/2010/main" val="3166656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Naslovni diapozitiv">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B3620CBF-1640-BCFF-E699-D21D5EE52E2D}"/>
              </a:ext>
            </a:extLst>
          </p:cNvPr>
          <p:cNvSpPr>
            <a:spLocks noGrp="1"/>
          </p:cNvSpPr>
          <p:nvPr>
            <p:ph type="ctrTitle"/>
          </p:nvPr>
        </p:nvSpPr>
        <p:spPr>
          <a:xfrm>
            <a:off x="1524000" y="1122363"/>
            <a:ext cx="9144000" cy="2387600"/>
          </a:xfrm>
        </p:spPr>
        <p:txBody>
          <a:bodyPr anchor="b"/>
          <a:lstStyle>
            <a:lvl1pPr algn="ctr">
              <a:defRPr sz="6000"/>
            </a:lvl1pPr>
          </a:lstStyle>
          <a:p>
            <a:r>
              <a:rPr lang="sl-SI"/>
              <a:t>Kliknite, če želite urediti slog naslova matrice</a:t>
            </a:r>
          </a:p>
        </p:txBody>
      </p:sp>
      <p:sp>
        <p:nvSpPr>
          <p:cNvPr id="3" name="Podnaslov 2">
            <a:extLst>
              <a:ext uri="{FF2B5EF4-FFF2-40B4-BE49-F238E27FC236}">
                <a16:creationId xmlns:a16="http://schemas.microsoft.com/office/drawing/2014/main" id="{8C54D1C0-4555-E03F-4C70-811BFEEF19A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l-SI"/>
              <a:t>Kliknite, če želite urediti slog podnaslova matrice</a:t>
            </a:r>
          </a:p>
        </p:txBody>
      </p:sp>
      <p:sp>
        <p:nvSpPr>
          <p:cNvPr id="4" name="Označba mesta datuma 3">
            <a:extLst>
              <a:ext uri="{FF2B5EF4-FFF2-40B4-BE49-F238E27FC236}">
                <a16:creationId xmlns:a16="http://schemas.microsoft.com/office/drawing/2014/main" id="{4ED5A600-0906-5684-C63D-0471414AAB98}"/>
              </a:ext>
            </a:extLst>
          </p:cNvPr>
          <p:cNvSpPr>
            <a:spLocks noGrp="1"/>
          </p:cNvSpPr>
          <p:nvPr>
            <p:ph type="dt" sz="half" idx="10"/>
          </p:nvPr>
        </p:nvSpPr>
        <p:spPr/>
        <p:txBody>
          <a:bodyPr/>
          <a:lstStyle/>
          <a:p>
            <a:fld id="{661DDE31-912D-461B-A065-02D516BBC7F0}" type="datetimeFigureOut">
              <a:rPr lang="sl-SI" smtClean="0"/>
              <a:t>21. 10. 2024</a:t>
            </a:fld>
            <a:endParaRPr lang="sl-SI"/>
          </a:p>
        </p:txBody>
      </p:sp>
      <p:sp>
        <p:nvSpPr>
          <p:cNvPr id="5" name="Označba mesta noge 4">
            <a:extLst>
              <a:ext uri="{FF2B5EF4-FFF2-40B4-BE49-F238E27FC236}">
                <a16:creationId xmlns:a16="http://schemas.microsoft.com/office/drawing/2014/main" id="{A0478892-118A-8422-29E6-73B79EF96DF3}"/>
              </a:ext>
            </a:extLst>
          </p:cNvPr>
          <p:cNvSpPr>
            <a:spLocks noGrp="1"/>
          </p:cNvSpPr>
          <p:nvPr>
            <p:ph type="ftr" sz="quarter" idx="11"/>
          </p:nvPr>
        </p:nvSpPr>
        <p:spPr/>
        <p:txBody>
          <a:bodyPr/>
          <a:lstStyle/>
          <a:p>
            <a:endParaRPr lang="sl-SI"/>
          </a:p>
        </p:txBody>
      </p:sp>
      <p:sp>
        <p:nvSpPr>
          <p:cNvPr id="6" name="Označba mesta številke diapozitiva 5">
            <a:extLst>
              <a:ext uri="{FF2B5EF4-FFF2-40B4-BE49-F238E27FC236}">
                <a16:creationId xmlns:a16="http://schemas.microsoft.com/office/drawing/2014/main" id="{230A9B3F-59A8-E873-3703-41124FF0E728}"/>
              </a:ext>
            </a:extLst>
          </p:cNvPr>
          <p:cNvSpPr>
            <a:spLocks noGrp="1"/>
          </p:cNvSpPr>
          <p:nvPr>
            <p:ph type="sldNum" sz="quarter" idx="12"/>
          </p:nvPr>
        </p:nvSpPr>
        <p:spPr/>
        <p:txBody>
          <a:bodyPr/>
          <a:lstStyle/>
          <a:p>
            <a:fld id="{500B4248-3B2B-4A72-BBC5-016B14ABF0C5}" type="slidenum">
              <a:rPr lang="sl-SI" smtClean="0"/>
              <a:t>‹#›</a:t>
            </a:fld>
            <a:endParaRPr lang="sl-SI"/>
          </a:p>
        </p:txBody>
      </p:sp>
    </p:spTree>
    <p:extLst>
      <p:ext uri="{BB962C8B-B14F-4D97-AF65-F5344CB8AC3E}">
        <p14:creationId xmlns:p14="http://schemas.microsoft.com/office/powerpoint/2010/main" val="42545370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slov in vsebina">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F03C4CAA-892D-EA7F-BED3-AD1ED4FBB2FA}"/>
              </a:ext>
            </a:extLst>
          </p:cNvPr>
          <p:cNvSpPr>
            <a:spLocks noGrp="1"/>
          </p:cNvSpPr>
          <p:nvPr>
            <p:ph type="title"/>
          </p:nvPr>
        </p:nvSpPr>
        <p:spPr/>
        <p:txBody>
          <a:bodyPr/>
          <a:lstStyle/>
          <a:p>
            <a:r>
              <a:rPr lang="sl-SI"/>
              <a:t>Kliknite, če želite urediti slog naslova matrice</a:t>
            </a:r>
          </a:p>
        </p:txBody>
      </p:sp>
      <p:sp>
        <p:nvSpPr>
          <p:cNvPr id="3" name="Označba mesta vsebine 2">
            <a:extLst>
              <a:ext uri="{FF2B5EF4-FFF2-40B4-BE49-F238E27FC236}">
                <a16:creationId xmlns:a16="http://schemas.microsoft.com/office/drawing/2014/main" id="{158D57C8-4264-7E79-CF7B-1D2BEB5E8C12}"/>
              </a:ext>
            </a:extLst>
          </p:cNvPr>
          <p:cNvSpPr>
            <a:spLocks noGrp="1"/>
          </p:cNvSpPr>
          <p:nvPr>
            <p:ph idx="1"/>
          </p:nvPr>
        </p:nvSpPr>
        <p:spPr/>
        <p:txBody>
          <a:bodyPr/>
          <a:lstStyle/>
          <a:p>
            <a:pPr lvl="0"/>
            <a:r>
              <a:rPr lang="sl-SI"/>
              <a:t>Kliknite za urejanje slogov besedila matrice</a:t>
            </a:r>
          </a:p>
          <a:p>
            <a:pPr lvl="1"/>
            <a:r>
              <a:rPr lang="sl-SI"/>
              <a:t>Druga raven</a:t>
            </a:r>
          </a:p>
          <a:p>
            <a:pPr lvl="2"/>
            <a:r>
              <a:rPr lang="sl-SI"/>
              <a:t>Tretja raven</a:t>
            </a:r>
          </a:p>
          <a:p>
            <a:pPr lvl="3"/>
            <a:r>
              <a:rPr lang="sl-SI"/>
              <a:t>Četrta raven</a:t>
            </a:r>
          </a:p>
          <a:p>
            <a:pPr lvl="4"/>
            <a:r>
              <a:rPr lang="sl-SI"/>
              <a:t>Peta raven</a:t>
            </a:r>
          </a:p>
        </p:txBody>
      </p:sp>
      <p:sp>
        <p:nvSpPr>
          <p:cNvPr id="4" name="Označba mesta datuma 3">
            <a:extLst>
              <a:ext uri="{FF2B5EF4-FFF2-40B4-BE49-F238E27FC236}">
                <a16:creationId xmlns:a16="http://schemas.microsoft.com/office/drawing/2014/main" id="{C716FF09-B447-3B10-C186-32B99D417790}"/>
              </a:ext>
            </a:extLst>
          </p:cNvPr>
          <p:cNvSpPr>
            <a:spLocks noGrp="1"/>
          </p:cNvSpPr>
          <p:nvPr>
            <p:ph type="dt" sz="half" idx="10"/>
          </p:nvPr>
        </p:nvSpPr>
        <p:spPr/>
        <p:txBody>
          <a:bodyPr/>
          <a:lstStyle/>
          <a:p>
            <a:fld id="{661DDE31-912D-461B-A065-02D516BBC7F0}" type="datetimeFigureOut">
              <a:rPr lang="sl-SI" smtClean="0"/>
              <a:t>21. 10. 2024</a:t>
            </a:fld>
            <a:endParaRPr lang="sl-SI"/>
          </a:p>
        </p:txBody>
      </p:sp>
      <p:sp>
        <p:nvSpPr>
          <p:cNvPr id="5" name="Označba mesta noge 4">
            <a:extLst>
              <a:ext uri="{FF2B5EF4-FFF2-40B4-BE49-F238E27FC236}">
                <a16:creationId xmlns:a16="http://schemas.microsoft.com/office/drawing/2014/main" id="{561DE219-DECD-05C4-36B2-1D9FC57806DF}"/>
              </a:ext>
            </a:extLst>
          </p:cNvPr>
          <p:cNvSpPr>
            <a:spLocks noGrp="1"/>
          </p:cNvSpPr>
          <p:nvPr>
            <p:ph type="ftr" sz="quarter" idx="11"/>
          </p:nvPr>
        </p:nvSpPr>
        <p:spPr/>
        <p:txBody>
          <a:bodyPr/>
          <a:lstStyle/>
          <a:p>
            <a:endParaRPr lang="sl-SI"/>
          </a:p>
        </p:txBody>
      </p:sp>
      <p:sp>
        <p:nvSpPr>
          <p:cNvPr id="6" name="Označba mesta številke diapozitiva 5">
            <a:extLst>
              <a:ext uri="{FF2B5EF4-FFF2-40B4-BE49-F238E27FC236}">
                <a16:creationId xmlns:a16="http://schemas.microsoft.com/office/drawing/2014/main" id="{E9C204C2-44D5-1AA8-7F2E-612D08EF0F22}"/>
              </a:ext>
            </a:extLst>
          </p:cNvPr>
          <p:cNvSpPr>
            <a:spLocks noGrp="1"/>
          </p:cNvSpPr>
          <p:nvPr>
            <p:ph type="sldNum" sz="quarter" idx="12"/>
          </p:nvPr>
        </p:nvSpPr>
        <p:spPr/>
        <p:txBody>
          <a:bodyPr/>
          <a:lstStyle/>
          <a:p>
            <a:fld id="{500B4248-3B2B-4A72-BBC5-016B14ABF0C5}" type="slidenum">
              <a:rPr lang="sl-SI" smtClean="0"/>
              <a:t>‹#›</a:t>
            </a:fld>
            <a:endParaRPr lang="sl-SI"/>
          </a:p>
        </p:txBody>
      </p:sp>
    </p:spTree>
    <p:extLst>
      <p:ext uri="{BB962C8B-B14F-4D97-AF65-F5344CB8AC3E}">
        <p14:creationId xmlns:p14="http://schemas.microsoft.com/office/powerpoint/2010/main" val="14678706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Glava odseka">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6CD4A76E-518B-C163-6456-AFF7FAE917B2}"/>
              </a:ext>
            </a:extLst>
          </p:cNvPr>
          <p:cNvSpPr>
            <a:spLocks noGrp="1"/>
          </p:cNvSpPr>
          <p:nvPr>
            <p:ph type="title"/>
          </p:nvPr>
        </p:nvSpPr>
        <p:spPr>
          <a:xfrm>
            <a:off x="831850" y="1709738"/>
            <a:ext cx="10515600" cy="2852737"/>
          </a:xfrm>
        </p:spPr>
        <p:txBody>
          <a:bodyPr anchor="b"/>
          <a:lstStyle>
            <a:lvl1pPr>
              <a:defRPr sz="6000"/>
            </a:lvl1pPr>
          </a:lstStyle>
          <a:p>
            <a:r>
              <a:rPr lang="sl-SI"/>
              <a:t>Kliknite, če želite urediti slog naslova matrice</a:t>
            </a:r>
          </a:p>
        </p:txBody>
      </p:sp>
      <p:sp>
        <p:nvSpPr>
          <p:cNvPr id="3" name="Označba mesta besedila 2">
            <a:extLst>
              <a:ext uri="{FF2B5EF4-FFF2-40B4-BE49-F238E27FC236}">
                <a16:creationId xmlns:a16="http://schemas.microsoft.com/office/drawing/2014/main" id="{7D582F45-6D92-1FAD-00ED-41E32E3E86B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sl-SI"/>
              <a:t>Kliknite za urejanje slogov besedila matrice</a:t>
            </a:r>
          </a:p>
        </p:txBody>
      </p:sp>
      <p:sp>
        <p:nvSpPr>
          <p:cNvPr id="4" name="Označba mesta datuma 3">
            <a:extLst>
              <a:ext uri="{FF2B5EF4-FFF2-40B4-BE49-F238E27FC236}">
                <a16:creationId xmlns:a16="http://schemas.microsoft.com/office/drawing/2014/main" id="{DE2E1D4E-4210-C448-2096-2E1E2C34CD90}"/>
              </a:ext>
            </a:extLst>
          </p:cNvPr>
          <p:cNvSpPr>
            <a:spLocks noGrp="1"/>
          </p:cNvSpPr>
          <p:nvPr>
            <p:ph type="dt" sz="half" idx="10"/>
          </p:nvPr>
        </p:nvSpPr>
        <p:spPr/>
        <p:txBody>
          <a:bodyPr/>
          <a:lstStyle/>
          <a:p>
            <a:fld id="{661DDE31-912D-461B-A065-02D516BBC7F0}" type="datetimeFigureOut">
              <a:rPr lang="sl-SI" smtClean="0"/>
              <a:t>21. 10. 2024</a:t>
            </a:fld>
            <a:endParaRPr lang="sl-SI"/>
          </a:p>
        </p:txBody>
      </p:sp>
      <p:sp>
        <p:nvSpPr>
          <p:cNvPr id="5" name="Označba mesta noge 4">
            <a:extLst>
              <a:ext uri="{FF2B5EF4-FFF2-40B4-BE49-F238E27FC236}">
                <a16:creationId xmlns:a16="http://schemas.microsoft.com/office/drawing/2014/main" id="{0EB33FA9-33A3-C066-C7A9-BB22481DCE81}"/>
              </a:ext>
            </a:extLst>
          </p:cNvPr>
          <p:cNvSpPr>
            <a:spLocks noGrp="1"/>
          </p:cNvSpPr>
          <p:nvPr>
            <p:ph type="ftr" sz="quarter" idx="11"/>
          </p:nvPr>
        </p:nvSpPr>
        <p:spPr/>
        <p:txBody>
          <a:bodyPr/>
          <a:lstStyle/>
          <a:p>
            <a:endParaRPr lang="sl-SI"/>
          </a:p>
        </p:txBody>
      </p:sp>
      <p:sp>
        <p:nvSpPr>
          <p:cNvPr id="6" name="Označba mesta številke diapozitiva 5">
            <a:extLst>
              <a:ext uri="{FF2B5EF4-FFF2-40B4-BE49-F238E27FC236}">
                <a16:creationId xmlns:a16="http://schemas.microsoft.com/office/drawing/2014/main" id="{CE1B5D6E-527E-E5B0-9D13-A0E40CD14A43}"/>
              </a:ext>
            </a:extLst>
          </p:cNvPr>
          <p:cNvSpPr>
            <a:spLocks noGrp="1"/>
          </p:cNvSpPr>
          <p:nvPr>
            <p:ph type="sldNum" sz="quarter" idx="12"/>
          </p:nvPr>
        </p:nvSpPr>
        <p:spPr/>
        <p:txBody>
          <a:bodyPr/>
          <a:lstStyle/>
          <a:p>
            <a:fld id="{500B4248-3B2B-4A72-BBC5-016B14ABF0C5}" type="slidenum">
              <a:rPr lang="sl-SI" smtClean="0"/>
              <a:t>‹#›</a:t>
            </a:fld>
            <a:endParaRPr lang="sl-SI"/>
          </a:p>
        </p:txBody>
      </p:sp>
    </p:spTree>
    <p:extLst>
      <p:ext uri="{BB962C8B-B14F-4D97-AF65-F5344CB8AC3E}">
        <p14:creationId xmlns:p14="http://schemas.microsoft.com/office/powerpoint/2010/main" val="13864460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e vsebini">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7AB050F9-CA12-7E94-764D-D87711C3C25A}"/>
              </a:ext>
            </a:extLst>
          </p:cNvPr>
          <p:cNvSpPr>
            <a:spLocks noGrp="1"/>
          </p:cNvSpPr>
          <p:nvPr>
            <p:ph type="title"/>
          </p:nvPr>
        </p:nvSpPr>
        <p:spPr/>
        <p:txBody>
          <a:bodyPr/>
          <a:lstStyle/>
          <a:p>
            <a:r>
              <a:rPr lang="sl-SI"/>
              <a:t>Kliknite, če želite urediti slog naslova matrice</a:t>
            </a:r>
          </a:p>
        </p:txBody>
      </p:sp>
      <p:sp>
        <p:nvSpPr>
          <p:cNvPr id="3" name="Označba mesta vsebine 2">
            <a:extLst>
              <a:ext uri="{FF2B5EF4-FFF2-40B4-BE49-F238E27FC236}">
                <a16:creationId xmlns:a16="http://schemas.microsoft.com/office/drawing/2014/main" id="{6B2DBAC1-925C-EF18-5957-1BF3F1D4C443}"/>
              </a:ext>
            </a:extLst>
          </p:cNvPr>
          <p:cNvSpPr>
            <a:spLocks noGrp="1"/>
          </p:cNvSpPr>
          <p:nvPr>
            <p:ph sz="half" idx="1"/>
          </p:nvPr>
        </p:nvSpPr>
        <p:spPr>
          <a:xfrm>
            <a:off x="838200" y="1825625"/>
            <a:ext cx="5181600" cy="4351338"/>
          </a:xfrm>
        </p:spPr>
        <p:txBody>
          <a:bodyPr/>
          <a:lstStyle/>
          <a:p>
            <a:pPr lvl="0"/>
            <a:r>
              <a:rPr lang="sl-SI"/>
              <a:t>Kliknite za urejanje slogov besedila matrice</a:t>
            </a:r>
          </a:p>
          <a:p>
            <a:pPr lvl="1"/>
            <a:r>
              <a:rPr lang="sl-SI"/>
              <a:t>Druga raven</a:t>
            </a:r>
          </a:p>
          <a:p>
            <a:pPr lvl="2"/>
            <a:r>
              <a:rPr lang="sl-SI"/>
              <a:t>Tretja raven</a:t>
            </a:r>
          </a:p>
          <a:p>
            <a:pPr lvl="3"/>
            <a:r>
              <a:rPr lang="sl-SI"/>
              <a:t>Četrta raven</a:t>
            </a:r>
          </a:p>
          <a:p>
            <a:pPr lvl="4"/>
            <a:r>
              <a:rPr lang="sl-SI"/>
              <a:t>Peta raven</a:t>
            </a:r>
          </a:p>
        </p:txBody>
      </p:sp>
      <p:sp>
        <p:nvSpPr>
          <p:cNvPr id="4" name="Označba mesta vsebine 3">
            <a:extLst>
              <a:ext uri="{FF2B5EF4-FFF2-40B4-BE49-F238E27FC236}">
                <a16:creationId xmlns:a16="http://schemas.microsoft.com/office/drawing/2014/main" id="{FBF8ECCA-59CD-C1C0-3195-24D8524C0997}"/>
              </a:ext>
            </a:extLst>
          </p:cNvPr>
          <p:cNvSpPr>
            <a:spLocks noGrp="1"/>
          </p:cNvSpPr>
          <p:nvPr>
            <p:ph sz="half" idx="2"/>
          </p:nvPr>
        </p:nvSpPr>
        <p:spPr>
          <a:xfrm>
            <a:off x="6172200" y="1825625"/>
            <a:ext cx="5181600" cy="4351338"/>
          </a:xfrm>
        </p:spPr>
        <p:txBody>
          <a:bodyPr/>
          <a:lstStyle/>
          <a:p>
            <a:pPr lvl="0"/>
            <a:r>
              <a:rPr lang="sl-SI"/>
              <a:t>Kliknite za urejanje slogov besedila matrice</a:t>
            </a:r>
          </a:p>
          <a:p>
            <a:pPr lvl="1"/>
            <a:r>
              <a:rPr lang="sl-SI"/>
              <a:t>Druga raven</a:t>
            </a:r>
          </a:p>
          <a:p>
            <a:pPr lvl="2"/>
            <a:r>
              <a:rPr lang="sl-SI"/>
              <a:t>Tretja raven</a:t>
            </a:r>
          </a:p>
          <a:p>
            <a:pPr lvl="3"/>
            <a:r>
              <a:rPr lang="sl-SI"/>
              <a:t>Četrta raven</a:t>
            </a:r>
          </a:p>
          <a:p>
            <a:pPr lvl="4"/>
            <a:r>
              <a:rPr lang="sl-SI"/>
              <a:t>Peta raven</a:t>
            </a:r>
          </a:p>
        </p:txBody>
      </p:sp>
      <p:sp>
        <p:nvSpPr>
          <p:cNvPr id="5" name="Označba mesta datuma 4">
            <a:extLst>
              <a:ext uri="{FF2B5EF4-FFF2-40B4-BE49-F238E27FC236}">
                <a16:creationId xmlns:a16="http://schemas.microsoft.com/office/drawing/2014/main" id="{410F7F20-2B4B-6746-D204-0A7896ED0670}"/>
              </a:ext>
            </a:extLst>
          </p:cNvPr>
          <p:cNvSpPr>
            <a:spLocks noGrp="1"/>
          </p:cNvSpPr>
          <p:nvPr>
            <p:ph type="dt" sz="half" idx="10"/>
          </p:nvPr>
        </p:nvSpPr>
        <p:spPr/>
        <p:txBody>
          <a:bodyPr/>
          <a:lstStyle/>
          <a:p>
            <a:fld id="{661DDE31-912D-461B-A065-02D516BBC7F0}" type="datetimeFigureOut">
              <a:rPr lang="sl-SI" smtClean="0"/>
              <a:t>21. 10. 2024</a:t>
            </a:fld>
            <a:endParaRPr lang="sl-SI"/>
          </a:p>
        </p:txBody>
      </p:sp>
      <p:sp>
        <p:nvSpPr>
          <p:cNvPr id="6" name="Označba mesta noge 5">
            <a:extLst>
              <a:ext uri="{FF2B5EF4-FFF2-40B4-BE49-F238E27FC236}">
                <a16:creationId xmlns:a16="http://schemas.microsoft.com/office/drawing/2014/main" id="{00BB68C5-5EFA-162B-90AA-5BCFB342F452}"/>
              </a:ext>
            </a:extLst>
          </p:cNvPr>
          <p:cNvSpPr>
            <a:spLocks noGrp="1"/>
          </p:cNvSpPr>
          <p:nvPr>
            <p:ph type="ftr" sz="quarter" idx="11"/>
          </p:nvPr>
        </p:nvSpPr>
        <p:spPr/>
        <p:txBody>
          <a:bodyPr/>
          <a:lstStyle/>
          <a:p>
            <a:endParaRPr lang="sl-SI"/>
          </a:p>
        </p:txBody>
      </p:sp>
      <p:sp>
        <p:nvSpPr>
          <p:cNvPr id="7" name="Označba mesta številke diapozitiva 6">
            <a:extLst>
              <a:ext uri="{FF2B5EF4-FFF2-40B4-BE49-F238E27FC236}">
                <a16:creationId xmlns:a16="http://schemas.microsoft.com/office/drawing/2014/main" id="{FAFF8D0E-CBE2-34D1-92BF-8C6FE96D101D}"/>
              </a:ext>
            </a:extLst>
          </p:cNvPr>
          <p:cNvSpPr>
            <a:spLocks noGrp="1"/>
          </p:cNvSpPr>
          <p:nvPr>
            <p:ph type="sldNum" sz="quarter" idx="12"/>
          </p:nvPr>
        </p:nvSpPr>
        <p:spPr/>
        <p:txBody>
          <a:bodyPr/>
          <a:lstStyle/>
          <a:p>
            <a:fld id="{500B4248-3B2B-4A72-BBC5-016B14ABF0C5}" type="slidenum">
              <a:rPr lang="sl-SI" smtClean="0"/>
              <a:t>‹#›</a:t>
            </a:fld>
            <a:endParaRPr lang="sl-SI"/>
          </a:p>
        </p:txBody>
      </p:sp>
    </p:spTree>
    <p:extLst>
      <p:ext uri="{BB962C8B-B14F-4D97-AF65-F5344CB8AC3E}">
        <p14:creationId xmlns:p14="http://schemas.microsoft.com/office/powerpoint/2010/main" val="4848806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rimerjava">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E323F764-464F-7982-48BA-648FF067A689}"/>
              </a:ext>
            </a:extLst>
          </p:cNvPr>
          <p:cNvSpPr>
            <a:spLocks noGrp="1"/>
          </p:cNvSpPr>
          <p:nvPr>
            <p:ph type="title"/>
          </p:nvPr>
        </p:nvSpPr>
        <p:spPr>
          <a:xfrm>
            <a:off x="839788" y="365125"/>
            <a:ext cx="10515600" cy="1325563"/>
          </a:xfrm>
        </p:spPr>
        <p:txBody>
          <a:bodyPr/>
          <a:lstStyle/>
          <a:p>
            <a:r>
              <a:rPr lang="sl-SI"/>
              <a:t>Kliknite, če želite urediti slog naslova matrice</a:t>
            </a:r>
          </a:p>
        </p:txBody>
      </p:sp>
      <p:sp>
        <p:nvSpPr>
          <p:cNvPr id="3" name="Označba mesta besedila 2">
            <a:extLst>
              <a:ext uri="{FF2B5EF4-FFF2-40B4-BE49-F238E27FC236}">
                <a16:creationId xmlns:a16="http://schemas.microsoft.com/office/drawing/2014/main" id="{27224207-3142-0321-D8E4-E595757D53A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l-SI"/>
              <a:t>Kliknite za urejanje slogov besedila matrice</a:t>
            </a:r>
          </a:p>
        </p:txBody>
      </p:sp>
      <p:sp>
        <p:nvSpPr>
          <p:cNvPr id="4" name="Označba mesta vsebine 3">
            <a:extLst>
              <a:ext uri="{FF2B5EF4-FFF2-40B4-BE49-F238E27FC236}">
                <a16:creationId xmlns:a16="http://schemas.microsoft.com/office/drawing/2014/main" id="{9EEBB8F8-49CB-D9F0-B7A2-899D0AA42F1A}"/>
              </a:ext>
            </a:extLst>
          </p:cNvPr>
          <p:cNvSpPr>
            <a:spLocks noGrp="1"/>
          </p:cNvSpPr>
          <p:nvPr>
            <p:ph sz="half" idx="2"/>
          </p:nvPr>
        </p:nvSpPr>
        <p:spPr>
          <a:xfrm>
            <a:off x="839788" y="2505075"/>
            <a:ext cx="5157787" cy="3684588"/>
          </a:xfrm>
        </p:spPr>
        <p:txBody>
          <a:bodyPr/>
          <a:lstStyle/>
          <a:p>
            <a:pPr lvl="0"/>
            <a:r>
              <a:rPr lang="sl-SI"/>
              <a:t>Kliknite za urejanje slogov besedila matrice</a:t>
            </a:r>
          </a:p>
          <a:p>
            <a:pPr lvl="1"/>
            <a:r>
              <a:rPr lang="sl-SI"/>
              <a:t>Druga raven</a:t>
            </a:r>
          </a:p>
          <a:p>
            <a:pPr lvl="2"/>
            <a:r>
              <a:rPr lang="sl-SI"/>
              <a:t>Tretja raven</a:t>
            </a:r>
          </a:p>
          <a:p>
            <a:pPr lvl="3"/>
            <a:r>
              <a:rPr lang="sl-SI"/>
              <a:t>Četrta raven</a:t>
            </a:r>
          </a:p>
          <a:p>
            <a:pPr lvl="4"/>
            <a:r>
              <a:rPr lang="sl-SI"/>
              <a:t>Peta raven</a:t>
            </a:r>
          </a:p>
        </p:txBody>
      </p:sp>
      <p:sp>
        <p:nvSpPr>
          <p:cNvPr id="5" name="Označba mesta besedila 4">
            <a:extLst>
              <a:ext uri="{FF2B5EF4-FFF2-40B4-BE49-F238E27FC236}">
                <a16:creationId xmlns:a16="http://schemas.microsoft.com/office/drawing/2014/main" id="{2F7CC69B-981B-D45F-45C4-B9F1070C23E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l-SI"/>
              <a:t>Kliknite za urejanje slogov besedila matrice</a:t>
            </a:r>
          </a:p>
        </p:txBody>
      </p:sp>
      <p:sp>
        <p:nvSpPr>
          <p:cNvPr id="6" name="Označba mesta vsebine 5">
            <a:extLst>
              <a:ext uri="{FF2B5EF4-FFF2-40B4-BE49-F238E27FC236}">
                <a16:creationId xmlns:a16="http://schemas.microsoft.com/office/drawing/2014/main" id="{26CD8D80-DF22-379C-DC8A-299329BFE70A}"/>
              </a:ext>
            </a:extLst>
          </p:cNvPr>
          <p:cNvSpPr>
            <a:spLocks noGrp="1"/>
          </p:cNvSpPr>
          <p:nvPr>
            <p:ph sz="quarter" idx="4"/>
          </p:nvPr>
        </p:nvSpPr>
        <p:spPr>
          <a:xfrm>
            <a:off x="6172200" y="2505075"/>
            <a:ext cx="5183188" cy="3684588"/>
          </a:xfrm>
        </p:spPr>
        <p:txBody>
          <a:bodyPr/>
          <a:lstStyle/>
          <a:p>
            <a:pPr lvl="0"/>
            <a:r>
              <a:rPr lang="sl-SI"/>
              <a:t>Kliknite za urejanje slogov besedila matrice</a:t>
            </a:r>
          </a:p>
          <a:p>
            <a:pPr lvl="1"/>
            <a:r>
              <a:rPr lang="sl-SI"/>
              <a:t>Druga raven</a:t>
            </a:r>
          </a:p>
          <a:p>
            <a:pPr lvl="2"/>
            <a:r>
              <a:rPr lang="sl-SI"/>
              <a:t>Tretja raven</a:t>
            </a:r>
          </a:p>
          <a:p>
            <a:pPr lvl="3"/>
            <a:r>
              <a:rPr lang="sl-SI"/>
              <a:t>Četrta raven</a:t>
            </a:r>
          </a:p>
          <a:p>
            <a:pPr lvl="4"/>
            <a:r>
              <a:rPr lang="sl-SI"/>
              <a:t>Peta raven</a:t>
            </a:r>
          </a:p>
        </p:txBody>
      </p:sp>
      <p:sp>
        <p:nvSpPr>
          <p:cNvPr id="7" name="Označba mesta datuma 6">
            <a:extLst>
              <a:ext uri="{FF2B5EF4-FFF2-40B4-BE49-F238E27FC236}">
                <a16:creationId xmlns:a16="http://schemas.microsoft.com/office/drawing/2014/main" id="{8CFCBD0B-005F-AA00-3989-2696F28FC35E}"/>
              </a:ext>
            </a:extLst>
          </p:cNvPr>
          <p:cNvSpPr>
            <a:spLocks noGrp="1"/>
          </p:cNvSpPr>
          <p:nvPr>
            <p:ph type="dt" sz="half" idx="10"/>
          </p:nvPr>
        </p:nvSpPr>
        <p:spPr/>
        <p:txBody>
          <a:bodyPr/>
          <a:lstStyle/>
          <a:p>
            <a:fld id="{661DDE31-912D-461B-A065-02D516BBC7F0}" type="datetimeFigureOut">
              <a:rPr lang="sl-SI" smtClean="0"/>
              <a:t>21. 10. 2024</a:t>
            </a:fld>
            <a:endParaRPr lang="sl-SI"/>
          </a:p>
        </p:txBody>
      </p:sp>
      <p:sp>
        <p:nvSpPr>
          <p:cNvPr id="8" name="Označba mesta noge 7">
            <a:extLst>
              <a:ext uri="{FF2B5EF4-FFF2-40B4-BE49-F238E27FC236}">
                <a16:creationId xmlns:a16="http://schemas.microsoft.com/office/drawing/2014/main" id="{936AF563-826F-95A6-07AC-DFCB19656FDF}"/>
              </a:ext>
            </a:extLst>
          </p:cNvPr>
          <p:cNvSpPr>
            <a:spLocks noGrp="1"/>
          </p:cNvSpPr>
          <p:nvPr>
            <p:ph type="ftr" sz="quarter" idx="11"/>
          </p:nvPr>
        </p:nvSpPr>
        <p:spPr/>
        <p:txBody>
          <a:bodyPr/>
          <a:lstStyle/>
          <a:p>
            <a:endParaRPr lang="sl-SI"/>
          </a:p>
        </p:txBody>
      </p:sp>
      <p:sp>
        <p:nvSpPr>
          <p:cNvPr id="9" name="Označba mesta številke diapozitiva 8">
            <a:extLst>
              <a:ext uri="{FF2B5EF4-FFF2-40B4-BE49-F238E27FC236}">
                <a16:creationId xmlns:a16="http://schemas.microsoft.com/office/drawing/2014/main" id="{89292085-05B5-DC32-4FF8-3A9CB5B3F4D0}"/>
              </a:ext>
            </a:extLst>
          </p:cNvPr>
          <p:cNvSpPr>
            <a:spLocks noGrp="1"/>
          </p:cNvSpPr>
          <p:nvPr>
            <p:ph type="sldNum" sz="quarter" idx="12"/>
          </p:nvPr>
        </p:nvSpPr>
        <p:spPr/>
        <p:txBody>
          <a:bodyPr/>
          <a:lstStyle/>
          <a:p>
            <a:fld id="{500B4248-3B2B-4A72-BBC5-016B14ABF0C5}" type="slidenum">
              <a:rPr lang="sl-SI" smtClean="0"/>
              <a:t>‹#›</a:t>
            </a:fld>
            <a:endParaRPr lang="sl-SI"/>
          </a:p>
        </p:txBody>
      </p:sp>
    </p:spTree>
    <p:extLst>
      <p:ext uri="{BB962C8B-B14F-4D97-AF65-F5344CB8AC3E}">
        <p14:creationId xmlns:p14="http://schemas.microsoft.com/office/powerpoint/2010/main" val="20379345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amo naslov">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6EEF97BF-2FAA-F89A-006C-7CBBA4F7B89D}"/>
              </a:ext>
            </a:extLst>
          </p:cNvPr>
          <p:cNvSpPr>
            <a:spLocks noGrp="1"/>
          </p:cNvSpPr>
          <p:nvPr>
            <p:ph type="title"/>
          </p:nvPr>
        </p:nvSpPr>
        <p:spPr/>
        <p:txBody>
          <a:bodyPr/>
          <a:lstStyle/>
          <a:p>
            <a:r>
              <a:rPr lang="sl-SI"/>
              <a:t>Kliknite, če želite urediti slog naslova matrice</a:t>
            </a:r>
          </a:p>
        </p:txBody>
      </p:sp>
      <p:sp>
        <p:nvSpPr>
          <p:cNvPr id="3" name="Označba mesta datuma 2">
            <a:extLst>
              <a:ext uri="{FF2B5EF4-FFF2-40B4-BE49-F238E27FC236}">
                <a16:creationId xmlns:a16="http://schemas.microsoft.com/office/drawing/2014/main" id="{7DB4A4BE-91F7-39CA-1AED-B9BD67215F8C}"/>
              </a:ext>
            </a:extLst>
          </p:cNvPr>
          <p:cNvSpPr>
            <a:spLocks noGrp="1"/>
          </p:cNvSpPr>
          <p:nvPr>
            <p:ph type="dt" sz="half" idx="10"/>
          </p:nvPr>
        </p:nvSpPr>
        <p:spPr/>
        <p:txBody>
          <a:bodyPr/>
          <a:lstStyle/>
          <a:p>
            <a:fld id="{661DDE31-912D-461B-A065-02D516BBC7F0}" type="datetimeFigureOut">
              <a:rPr lang="sl-SI" smtClean="0"/>
              <a:t>21. 10. 2024</a:t>
            </a:fld>
            <a:endParaRPr lang="sl-SI"/>
          </a:p>
        </p:txBody>
      </p:sp>
      <p:sp>
        <p:nvSpPr>
          <p:cNvPr id="4" name="Označba mesta noge 3">
            <a:extLst>
              <a:ext uri="{FF2B5EF4-FFF2-40B4-BE49-F238E27FC236}">
                <a16:creationId xmlns:a16="http://schemas.microsoft.com/office/drawing/2014/main" id="{06B350F4-A42A-4F65-CE9D-6E6331F45DB7}"/>
              </a:ext>
            </a:extLst>
          </p:cNvPr>
          <p:cNvSpPr>
            <a:spLocks noGrp="1"/>
          </p:cNvSpPr>
          <p:nvPr>
            <p:ph type="ftr" sz="quarter" idx="11"/>
          </p:nvPr>
        </p:nvSpPr>
        <p:spPr/>
        <p:txBody>
          <a:bodyPr/>
          <a:lstStyle/>
          <a:p>
            <a:endParaRPr lang="sl-SI"/>
          </a:p>
        </p:txBody>
      </p:sp>
      <p:sp>
        <p:nvSpPr>
          <p:cNvPr id="5" name="Označba mesta številke diapozitiva 4">
            <a:extLst>
              <a:ext uri="{FF2B5EF4-FFF2-40B4-BE49-F238E27FC236}">
                <a16:creationId xmlns:a16="http://schemas.microsoft.com/office/drawing/2014/main" id="{489A7163-1B90-8477-FD23-440A821A7F54}"/>
              </a:ext>
            </a:extLst>
          </p:cNvPr>
          <p:cNvSpPr>
            <a:spLocks noGrp="1"/>
          </p:cNvSpPr>
          <p:nvPr>
            <p:ph type="sldNum" sz="quarter" idx="12"/>
          </p:nvPr>
        </p:nvSpPr>
        <p:spPr/>
        <p:txBody>
          <a:bodyPr/>
          <a:lstStyle/>
          <a:p>
            <a:fld id="{500B4248-3B2B-4A72-BBC5-016B14ABF0C5}" type="slidenum">
              <a:rPr lang="sl-SI" smtClean="0"/>
              <a:t>‹#›</a:t>
            </a:fld>
            <a:endParaRPr lang="sl-SI"/>
          </a:p>
        </p:txBody>
      </p:sp>
    </p:spTree>
    <p:extLst>
      <p:ext uri="{BB962C8B-B14F-4D97-AF65-F5344CB8AC3E}">
        <p14:creationId xmlns:p14="http://schemas.microsoft.com/office/powerpoint/2010/main" val="22427816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azen">
    <p:spTree>
      <p:nvGrpSpPr>
        <p:cNvPr id="1" name=""/>
        <p:cNvGrpSpPr/>
        <p:nvPr/>
      </p:nvGrpSpPr>
      <p:grpSpPr>
        <a:xfrm>
          <a:off x="0" y="0"/>
          <a:ext cx="0" cy="0"/>
          <a:chOff x="0" y="0"/>
          <a:chExt cx="0" cy="0"/>
        </a:xfrm>
      </p:grpSpPr>
      <p:sp>
        <p:nvSpPr>
          <p:cNvPr id="2" name="Označba mesta datuma 1">
            <a:extLst>
              <a:ext uri="{FF2B5EF4-FFF2-40B4-BE49-F238E27FC236}">
                <a16:creationId xmlns:a16="http://schemas.microsoft.com/office/drawing/2014/main" id="{016A2AB3-323A-1901-10FC-7824FD1B4882}"/>
              </a:ext>
            </a:extLst>
          </p:cNvPr>
          <p:cNvSpPr>
            <a:spLocks noGrp="1"/>
          </p:cNvSpPr>
          <p:nvPr>
            <p:ph type="dt" sz="half" idx="10"/>
          </p:nvPr>
        </p:nvSpPr>
        <p:spPr/>
        <p:txBody>
          <a:bodyPr/>
          <a:lstStyle/>
          <a:p>
            <a:fld id="{661DDE31-912D-461B-A065-02D516BBC7F0}" type="datetimeFigureOut">
              <a:rPr lang="sl-SI" smtClean="0"/>
              <a:t>21. 10. 2024</a:t>
            </a:fld>
            <a:endParaRPr lang="sl-SI"/>
          </a:p>
        </p:txBody>
      </p:sp>
      <p:sp>
        <p:nvSpPr>
          <p:cNvPr id="3" name="Označba mesta noge 2">
            <a:extLst>
              <a:ext uri="{FF2B5EF4-FFF2-40B4-BE49-F238E27FC236}">
                <a16:creationId xmlns:a16="http://schemas.microsoft.com/office/drawing/2014/main" id="{C1EB063B-0B30-947B-1A7E-D25BAFD613F1}"/>
              </a:ext>
            </a:extLst>
          </p:cNvPr>
          <p:cNvSpPr>
            <a:spLocks noGrp="1"/>
          </p:cNvSpPr>
          <p:nvPr>
            <p:ph type="ftr" sz="quarter" idx="11"/>
          </p:nvPr>
        </p:nvSpPr>
        <p:spPr/>
        <p:txBody>
          <a:bodyPr/>
          <a:lstStyle/>
          <a:p>
            <a:endParaRPr lang="sl-SI"/>
          </a:p>
        </p:txBody>
      </p:sp>
      <p:sp>
        <p:nvSpPr>
          <p:cNvPr id="4" name="Označba mesta številke diapozitiva 3">
            <a:extLst>
              <a:ext uri="{FF2B5EF4-FFF2-40B4-BE49-F238E27FC236}">
                <a16:creationId xmlns:a16="http://schemas.microsoft.com/office/drawing/2014/main" id="{54329DF3-FA32-83CD-9AB4-278853AE8DEA}"/>
              </a:ext>
            </a:extLst>
          </p:cNvPr>
          <p:cNvSpPr>
            <a:spLocks noGrp="1"/>
          </p:cNvSpPr>
          <p:nvPr>
            <p:ph type="sldNum" sz="quarter" idx="12"/>
          </p:nvPr>
        </p:nvSpPr>
        <p:spPr/>
        <p:txBody>
          <a:bodyPr/>
          <a:lstStyle/>
          <a:p>
            <a:fld id="{500B4248-3B2B-4A72-BBC5-016B14ABF0C5}" type="slidenum">
              <a:rPr lang="sl-SI" smtClean="0"/>
              <a:t>‹#›</a:t>
            </a:fld>
            <a:endParaRPr lang="sl-SI"/>
          </a:p>
        </p:txBody>
      </p:sp>
    </p:spTree>
    <p:extLst>
      <p:ext uri="{BB962C8B-B14F-4D97-AF65-F5344CB8AC3E}">
        <p14:creationId xmlns:p14="http://schemas.microsoft.com/office/powerpoint/2010/main" val="34034779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Vsebina z naslovom">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84449BFA-3645-414D-BBBF-176CB11EC39A}"/>
              </a:ext>
            </a:extLst>
          </p:cNvPr>
          <p:cNvSpPr>
            <a:spLocks noGrp="1"/>
          </p:cNvSpPr>
          <p:nvPr>
            <p:ph type="title"/>
          </p:nvPr>
        </p:nvSpPr>
        <p:spPr>
          <a:xfrm>
            <a:off x="839788" y="457200"/>
            <a:ext cx="3932237" cy="1600200"/>
          </a:xfrm>
        </p:spPr>
        <p:txBody>
          <a:bodyPr anchor="b"/>
          <a:lstStyle>
            <a:lvl1pPr>
              <a:defRPr sz="3200"/>
            </a:lvl1pPr>
          </a:lstStyle>
          <a:p>
            <a:r>
              <a:rPr lang="sl-SI"/>
              <a:t>Kliknite, če želite urediti slog naslova matrice</a:t>
            </a:r>
          </a:p>
        </p:txBody>
      </p:sp>
      <p:sp>
        <p:nvSpPr>
          <p:cNvPr id="3" name="Označba mesta vsebine 2">
            <a:extLst>
              <a:ext uri="{FF2B5EF4-FFF2-40B4-BE49-F238E27FC236}">
                <a16:creationId xmlns:a16="http://schemas.microsoft.com/office/drawing/2014/main" id="{F9FDEF4F-78D2-901E-49C4-CE88050C9F4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l-SI"/>
              <a:t>Kliknite za urejanje slogov besedila matrice</a:t>
            </a:r>
          </a:p>
          <a:p>
            <a:pPr lvl="1"/>
            <a:r>
              <a:rPr lang="sl-SI"/>
              <a:t>Druga raven</a:t>
            </a:r>
          </a:p>
          <a:p>
            <a:pPr lvl="2"/>
            <a:r>
              <a:rPr lang="sl-SI"/>
              <a:t>Tretja raven</a:t>
            </a:r>
          </a:p>
          <a:p>
            <a:pPr lvl="3"/>
            <a:r>
              <a:rPr lang="sl-SI"/>
              <a:t>Četrta raven</a:t>
            </a:r>
          </a:p>
          <a:p>
            <a:pPr lvl="4"/>
            <a:r>
              <a:rPr lang="sl-SI"/>
              <a:t>Peta raven</a:t>
            </a:r>
          </a:p>
        </p:txBody>
      </p:sp>
      <p:sp>
        <p:nvSpPr>
          <p:cNvPr id="4" name="Označba mesta besedila 3">
            <a:extLst>
              <a:ext uri="{FF2B5EF4-FFF2-40B4-BE49-F238E27FC236}">
                <a16:creationId xmlns:a16="http://schemas.microsoft.com/office/drawing/2014/main" id="{03900C2B-BF7E-0240-6639-8F19C87255A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l-SI"/>
              <a:t>Kliknite za urejanje slogov besedila matrice</a:t>
            </a:r>
          </a:p>
        </p:txBody>
      </p:sp>
      <p:sp>
        <p:nvSpPr>
          <p:cNvPr id="5" name="Označba mesta datuma 4">
            <a:extLst>
              <a:ext uri="{FF2B5EF4-FFF2-40B4-BE49-F238E27FC236}">
                <a16:creationId xmlns:a16="http://schemas.microsoft.com/office/drawing/2014/main" id="{DA70320D-BB36-AF11-5B89-A36B9C83EF3B}"/>
              </a:ext>
            </a:extLst>
          </p:cNvPr>
          <p:cNvSpPr>
            <a:spLocks noGrp="1"/>
          </p:cNvSpPr>
          <p:nvPr>
            <p:ph type="dt" sz="half" idx="10"/>
          </p:nvPr>
        </p:nvSpPr>
        <p:spPr/>
        <p:txBody>
          <a:bodyPr/>
          <a:lstStyle/>
          <a:p>
            <a:fld id="{661DDE31-912D-461B-A065-02D516BBC7F0}" type="datetimeFigureOut">
              <a:rPr lang="sl-SI" smtClean="0"/>
              <a:t>21. 10. 2024</a:t>
            </a:fld>
            <a:endParaRPr lang="sl-SI"/>
          </a:p>
        </p:txBody>
      </p:sp>
      <p:sp>
        <p:nvSpPr>
          <p:cNvPr id="6" name="Označba mesta noge 5">
            <a:extLst>
              <a:ext uri="{FF2B5EF4-FFF2-40B4-BE49-F238E27FC236}">
                <a16:creationId xmlns:a16="http://schemas.microsoft.com/office/drawing/2014/main" id="{D1EA8849-FD69-5D2E-D9CF-284E545D0516}"/>
              </a:ext>
            </a:extLst>
          </p:cNvPr>
          <p:cNvSpPr>
            <a:spLocks noGrp="1"/>
          </p:cNvSpPr>
          <p:nvPr>
            <p:ph type="ftr" sz="quarter" idx="11"/>
          </p:nvPr>
        </p:nvSpPr>
        <p:spPr/>
        <p:txBody>
          <a:bodyPr/>
          <a:lstStyle/>
          <a:p>
            <a:endParaRPr lang="sl-SI"/>
          </a:p>
        </p:txBody>
      </p:sp>
      <p:sp>
        <p:nvSpPr>
          <p:cNvPr id="7" name="Označba mesta številke diapozitiva 6">
            <a:extLst>
              <a:ext uri="{FF2B5EF4-FFF2-40B4-BE49-F238E27FC236}">
                <a16:creationId xmlns:a16="http://schemas.microsoft.com/office/drawing/2014/main" id="{440E19CD-7108-D2B3-7435-AD614703D655}"/>
              </a:ext>
            </a:extLst>
          </p:cNvPr>
          <p:cNvSpPr>
            <a:spLocks noGrp="1"/>
          </p:cNvSpPr>
          <p:nvPr>
            <p:ph type="sldNum" sz="quarter" idx="12"/>
          </p:nvPr>
        </p:nvSpPr>
        <p:spPr/>
        <p:txBody>
          <a:bodyPr/>
          <a:lstStyle/>
          <a:p>
            <a:fld id="{500B4248-3B2B-4A72-BBC5-016B14ABF0C5}" type="slidenum">
              <a:rPr lang="sl-SI" smtClean="0"/>
              <a:t>‹#›</a:t>
            </a:fld>
            <a:endParaRPr lang="sl-SI"/>
          </a:p>
        </p:txBody>
      </p:sp>
    </p:spTree>
    <p:extLst>
      <p:ext uri="{BB962C8B-B14F-4D97-AF65-F5344CB8AC3E}">
        <p14:creationId xmlns:p14="http://schemas.microsoft.com/office/powerpoint/2010/main" val="30324656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Naslov in slika">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B6E5B007-68DA-6898-5BB1-E3A7C5C214BA}"/>
              </a:ext>
            </a:extLst>
          </p:cNvPr>
          <p:cNvSpPr>
            <a:spLocks noGrp="1"/>
          </p:cNvSpPr>
          <p:nvPr>
            <p:ph type="title"/>
          </p:nvPr>
        </p:nvSpPr>
        <p:spPr>
          <a:xfrm>
            <a:off x="839788" y="457200"/>
            <a:ext cx="3932237" cy="1600200"/>
          </a:xfrm>
        </p:spPr>
        <p:txBody>
          <a:bodyPr anchor="b"/>
          <a:lstStyle>
            <a:lvl1pPr>
              <a:defRPr sz="3200"/>
            </a:lvl1pPr>
          </a:lstStyle>
          <a:p>
            <a:r>
              <a:rPr lang="sl-SI"/>
              <a:t>Kliknite, če želite urediti slog naslova matrice</a:t>
            </a:r>
          </a:p>
        </p:txBody>
      </p:sp>
      <p:sp>
        <p:nvSpPr>
          <p:cNvPr id="3" name="Označba mesta slike 2">
            <a:extLst>
              <a:ext uri="{FF2B5EF4-FFF2-40B4-BE49-F238E27FC236}">
                <a16:creationId xmlns:a16="http://schemas.microsoft.com/office/drawing/2014/main" id="{8E20B05F-F24F-3B59-6A07-3572A0121B0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l-SI"/>
          </a:p>
        </p:txBody>
      </p:sp>
      <p:sp>
        <p:nvSpPr>
          <p:cNvPr id="4" name="Označba mesta besedila 3">
            <a:extLst>
              <a:ext uri="{FF2B5EF4-FFF2-40B4-BE49-F238E27FC236}">
                <a16:creationId xmlns:a16="http://schemas.microsoft.com/office/drawing/2014/main" id="{FD20AAE4-01FA-8261-1875-E153DEF0832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sl-SI"/>
              <a:t>Kliknite za urejanje slogov besedila matrice</a:t>
            </a:r>
          </a:p>
        </p:txBody>
      </p:sp>
      <p:sp>
        <p:nvSpPr>
          <p:cNvPr id="5" name="Označba mesta datuma 4">
            <a:extLst>
              <a:ext uri="{FF2B5EF4-FFF2-40B4-BE49-F238E27FC236}">
                <a16:creationId xmlns:a16="http://schemas.microsoft.com/office/drawing/2014/main" id="{F3B94FCE-9DB9-9589-026C-226D7E2C305F}"/>
              </a:ext>
            </a:extLst>
          </p:cNvPr>
          <p:cNvSpPr>
            <a:spLocks noGrp="1"/>
          </p:cNvSpPr>
          <p:nvPr>
            <p:ph type="dt" sz="half" idx="10"/>
          </p:nvPr>
        </p:nvSpPr>
        <p:spPr/>
        <p:txBody>
          <a:bodyPr/>
          <a:lstStyle/>
          <a:p>
            <a:fld id="{661DDE31-912D-461B-A065-02D516BBC7F0}" type="datetimeFigureOut">
              <a:rPr lang="sl-SI" smtClean="0"/>
              <a:t>21. 10. 2024</a:t>
            </a:fld>
            <a:endParaRPr lang="sl-SI"/>
          </a:p>
        </p:txBody>
      </p:sp>
      <p:sp>
        <p:nvSpPr>
          <p:cNvPr id="6" name="Označba mesta noge 5">
            <a:extLst>
              <a:ext uri="{FF2B5EF4-FFF2-40B4-BE49-F238E27FC236}">
                <a16:creationId xmlns:a16="http://schemas.microsoft.com/office/drawing/2014/main" id="{3FD25E2E-6784-FD79-6203-6AB4610A8D48}"/>
              </a:ext>
            </a:extLst>
          </p:cNvPr>
          <p:cNvSpPr>
            <a:spLocks noGrp="1"/>
          </p:cNvSpPr>
          <p:nvPr>
            <p:ph type="ftr" sz="quarter" idx="11"/>
          </p:nvPr>
        </p:nvSpPr>
        <p:spPr/>
        <p:txBody>
          <a:bodyPr/>
          <a:lstStyle/>
          <a:p>
            <a:endParaRPr lang="sl-SI"/>
          </a:p>
        </p:txBody>
      </p:sp>
      <p:sp>
        <p:nvSpPr>
          <p:cNvPr id="7" name="Označba mesta številke diapozitiva 6">
            <a:extLst>
              <a:ext uri="{FF2B5EF4-FFF2-40B4-BE49-F238E27FC236}">
                <a16:creationId xmlns:a16="http://schemas.microsoft.com/office/drawing/2014/main" id="{3748E20E-E2DD-677C-EB82-1C952BB4F301}"/>
              </a:ext>
            </a:extLst>
          </p:cNvPr>
          <p:cNvSpPr>
            <a:spLocks noGrp="1"/>
          </p:cNvSpPr>
          <p:nvPr>
            <p:ph type="sldNum" sz="quarter" idx="12"/>
          </p:nvPr>
        </p:nvSpPr>
        <p:spPr/>
        <p:txBody>
          <a:bodyPr/>
          <a:lstStyle/>
          <a:p>
            <a:fld id="{500B4248-3B2B-4A72-BBC5-016B14ABF0C5}" type="slidenum">
              <a:rPr lang="sl-SI" smtClean="0"/>
              <a:t>‹#›</a:t>
            </a:fld>
            <a:endParaRPr lang="sl-SI"/>
          </a:p>
        </p:txBody>
      </p:sp>
    </p:spTree>
    <p:extLst>
      <p:ext uri="{BB962C8B-B14F-4D97-AF65-F5344CB8AC3E}">
        <p14:creationId xmlns:p14="http://schemas.microsoft.com/office/powerpoint/2010/main" val="21411923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slov in navpično besedilo">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87FCA3A4-EEB8-58B3-C2FE-1E939EAE2AFC}"/>
              </a:ext>
            </a:extLst>
          </p:cNvPr>
          <p:cNvSpPr>
            <a:spLocks noGrp="1"/>
          </p:cNvSpPr>
          <p:nvPr>
            <p:ph type="title"/>
          </p:nvPr>
        </p:nvSpPr>
        <p:spPr/>
        <p:txBody>
          <a:bodyPr/>
          <a:lstStyle/>
          <a:p>
            <a:r>
              <a:rPr lang="sl-SI"/>
              <a:t>Kliknite, če želite urediti slog naslova matrice</a:t>
            </a:r>
          </a:p>
        </p:txBody>
      </p:sp>
      <p:sp>
        <p:nvSpPr>
          <p:cNvPr id="3" name="Označba mesta navpičnega besedila 2">
            <a:extLst>
              <a:ext uri="{FF2B5EF4-FFF2-40B4-BE49-F238E27FC236}">
                <a16:creationId xmlns:a16="http://schemas.microsoft.com/office/drawing/2014/main" id="{A9D3F8C6-1CBC-7BD0-C061-EE04E4193944}"/>
              </a:ext>
            </a:extLst>
          </p:cNvPr>
          <p:cNvSpPr>
            <a:spLocks noGrp="1"/>
          </p:cNvSpPr>
          <p:nvPr>
            <p:ph type="body" orient="vert" idx="1"/>
          </p:nvPr>
        </p:nvSpPr>
        <p:spPr/>
        <p:txBody>
          <a:bodyPr vert="eaVert"/>
          <a:lstStyle/>
          <a:p>
            <a:pPr lvl="0"/>
            <a:r>
              <a:rPr lang="sl-SI"/>
              <a:t>Kliknite za urejanje slogov besedila matrice</a:t>
            </a:r>
          </a:p>
          <a:p>
            <a:pPr lvl="1"/>
            <a:r>
              <a:rPr lang="sl-SI"/>
              <a:t>Druga raven</a:t>
            </a:r>
          </a:p>
          <a:p>
            <a:pPr lvl="2"/>
            <a:r>
              <a:rPr lang="sl-SI"/>
              <a:t>Tretja raven</a:t>
            </a:r>
          </a:p>
          <a:p>
            <a:pPr lvl="3"/>
            <a:r>
              <a:rPr lang="sl-SI"/>
              <a:t>Četrta raven</a:t>
            </a:r>
          </a:p>
          <a:p>
            <a:pPr lvl="4"/>
            <a:r>
              <a:rPr lang="sl-SI"/>
              <a:t>Peta raven</a:t>
            </a:r>
          </a:p>
        </p:txBody>
      </p:sp>
      <p:sp>
        <p:nvSpPr>
          <p:cNvPr id="4" name="Označba mesta datuma 3">
            <a:extLst>
              <a:ext uri="{FF2B5EF4-FFF2-40B4-BE49-F238E27FC236}">
                <a16:creationId xmlns:a16="http://schemas.microsoft.com/office/drawing/2014/main" id="{2769B85D-FBAE-FA07-5762-DF91EF1492B3}"/>
              </a:ext>
            </a:extLst>
          </p:cNvPr>
          <p:cNvSpPr>
            <a:spLocks noGrp="1"/>
          </p:cNvSpPr>
          <p:nvPr>
            <p:ph type="dt" sz="half" idx="10"/>
          </p:nvPr>
        </p:nvSpPr>
        <p:spPr/>
        <p:txBody>
          <a:bodyPr/>
          <a:lstStyle/>
          <a:p>
            <a:fld id="{661DDE31-912D-461B-A065-02D516BBC7F0}" type="datetimeFigureOut">
              <a:rPr lang="sl-SI" smtClean="0"/>
              <a:t>21. 10. 2024</a:t>
            </a:fld>
            <a:endParaRPr lang="sl-SI"/>
          </a:p>
        </p:txBody>
      </p:sp>
      <p:sp>
        <p:nvSpPr>
          <p:cNvPr id="5" name="Označba mesta noge 4">
            <a:extLst>
              <a:ext uri="{FF2B5EF4-FFF2-40B4-BE49-F238E27FC236}">
                <a16:creationId xmlns:a16="http://schemas.microsoft.com/office/drawing/2014/main" id="{D054068E-9CBB-7C63-6719-88E5BA9EEC9E}"/>
              </a:ext>
            </a:extLst>
          </p:cNvPr>
          <p:cNvSpPr>
            <a:spLocks noGrp="1"/>
          </p:cNvSpPr>
          <p:nvPr>
            <p:ph type="ftr" sz="quarter" idx="11"/>
          </p:nvPr>
        </p:nvSpPr>
        <p:spPr/>
        <p:txBody>
          <a:bodyPr/>
          <a:lstStyle/>
          <a:p>
            <a:endParaRPr lang="sl-SI"/>
          </a:p>
        </p:txBody>
      </p:sp>
      <p:sp>
        <p:nvSpPr>
          <p:cNvPr id="6" name="Označba mesta številke diapozitiva 5">
            <a:extLst>
              <a:ext uri="{FF2B5EF4-FFF2-40B4-BE49-F238E27FC236}">
                <a16:creationId xmlns:a16="http://schemas.microsoft.com/office/drawing/2014/main" id="{FAB5CA0E-3A07-CB7F-5E12-8F8CACF15971}"/>
              </a:ext>
            </a:extLst>
          </p:cNvPr>
          <p:cNvSpPr>
            <a:spLocks noGrp="1"/>
          </p:cNvSpPr>
          <p:nvPr>
            <p:ph type="sldNum" sz="quarter" idx="12"/>
          </p:nvPr>
        </p:nvSpPr>
        <p:spPr/>
        <p:txBody>
          <a:bodyPr/>
          <a:lstStyle/>
          <a:p>
            <a:fld id="{500B4248-3B2B-4A72-BBC5-016B14ABF0C5}" type="slidenum">
              <a:rPr lang="sl-SI" smtClean="0"/>
              <a:t>‹#›</a:t>
            </a:fld>
            <a:endParaRPr lang="sl-SI"/>
          </a:p>
        </p:txBody>
      </p:sp>
    </p:spTree>
    <p:extLst>
      <p:ext uri="{BB962C8B-B14F-4D97-AF65-F5344CB8AC3E}">
        <p14:creationId xmlns:p14="http://schemas.microsoft.com/office/powerpoint/2010/main" val="39605938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Navpični naslov in besedilo">
    <p:spTree>
      <p:nvGrpSpPr>
        <p:cNvPr id="1" name=""/>
        <p:cNvGrpSpPr/>
        <p:nvPr/>
      </p:nvGrpSpPr>
      <p:grpSpPr>
        <a:xfrm>
          <a:off x="0" y="0"/>
          <a:ext cx="0" cy="0"/>
          <a:chOff x="0" y="0"/>
          <a:chExt cx="0" cy="0"/>
        </a:xfrm>
      </p:grpSpPr>
      <p:sp>
        <p:nvSpPr>
          <p:cNvPr id="2" name="Navpični naslov 1">
            <a:extLst>
              <a:ext uri="{FF2B5EF4-FFF2-40B4-BE49-F238E27FC236}">
                <a16:creationId xmlns:a16="http://schemas.microsoft.com/office/drawing/2014/main" id="{37983A8A-4D81-8FCA-8962-25DAA9561CA0}"/>
              </a:ext>
            </a:extLst>
          </p:cNvPr>
          <p:cNvSpPr>
            <a:spLocks noGrp="1"/>
          </p:cNvSpPr>
          <p:nvPr>
            <p:ph type="title" orient="vert"/>
          </p:nvPr>
        </p:nvSpPr>
        <p:spPr>
          <a:xfrm>
            <a:off x="8724900" y="365125"/>
            <a:ext cx="2628900" cy="5811838"/>
          </a:xfrm>
        </p:spPr>
        <p:txBody>
          <a:bodyPr vert="eaVert"/>
          <a:lstStyle/>
          <a:p>
            <a:r>
              <a:rPr lang="sl-SI"/>
              <a:t>Kliknite, če želite urediti slog naslova matrice</a:t>
            </a:r>
          </a:p>
        </p:txBody>
      </p:sp>
      <p:sp>
        <p:nvSpPr>
          <p:cNvPr id="3" name="Označba mesta navpičnega besedila 2">
            <a:extLst>
              <a:ext uri="{FF2B5EF4-FFF2-40B4-BE49-F238E27FC236}">
                <a16:creationId xmlns:a16="http://schemas.microsoft.com/office/drawing/2014/main" id="{9C6114EB-A6C7-C839-1ABA-66E27D23176C}"/>
              </a:ext>
            </a:extLst>
          </p:cNvPr>
          <p:cNvSpPr>
            <a:spLocks noGrp="1"/>
          </p:cNvSpPr>
          <p:nvPr>
            <p:ph type="body" orient="vert" idx="1"/>
          </p:nvPr>
        </p:nvSpPr>
        <p:spPr>
          <a:xfrm>
            <a:off x="838200" y="365125"/>
            <a:ext cx="7734300" cy="5811838"/>
          </a:xfrm>
        </p:spPr>
        <p:txBody>
          <a:bodyPr vert="eaVert"/>
          <a:lstStyle/>
          <a:p>
            <a:pPr lvl="0"/>
            <a:r>
              <a:rPr lang="sl-SI"/>
              <a:t>Kliknite za urejanje slogov besedila matrice</a:t>
            </a:r>
          </a:p>
          <a:p>
            <a:pPr lvl="1"/>
            <a:r>
              <a:rPr lang="sl-SI"/>
              <a:t>Druga raven</a:t>
            </a:r>
          </a:p>
          <a:p>
            <a:pPr lvl="2"/>
            <a:r>
              <a:rPr lang="sl-SI"/>
              <a:t>Tretja raven</a:t>
            </a:r>
          </a:p>
          <a:p>
            <a:pPr lvl="3"/>
            <a:r>
              <a:rPr lang="sl-SI"/>
              <a:t>Četrta raven</a:t>
            </a:r>
          </a:p>
          <a:p>
            <a:pPr lvl="4"/>
            <a:r>
              <a:rPr lang="sl-SI"/>
              <a:t>Peta raven</a:t>
            </a:r>
          </a:p>
        </p:txBody>
      </p:sp>
      <p:sp>
        <p:nvSpPr>
          <p:cNvPr id="4" name="Označba mesta datuma 3">
            <a:extLst>
              <a:ext uri="{FF2B5EF4-FFF2-40B4-BE49-F238E27FC236}">
                <a16:creationId xmlns:a16="http://schemas.microsoft.com/office/drawing/2014/main" id="{2677963B-B96D-D333-9B15-F598B6A55D29}"/>
              </a:ext>
            </a:extLst>
          </p:cNvPr>
          <p:cNvSpPr>
            <a:spLocks noGrp="1"/>
          </p:cNvSpPr>
          <p:nvPr>
            <p:ph type="dt" sz="half" idx="10"/>
          </p:nvPr>
        </p:nvSpPr>
        <p:spPr/>
        <p:txBody>
          <a:bodyPr/>
          <a:lstStyle/>
          <a:p>
            <a:fld id="{661DDE31-912D-461B-A065-02D516BBC7F0}" type="datetimeFigureOut">
              <a:rPr lang="sl-SI" smtClean="0"/>
              <a:t>21. 10. 2024</a:t>
            </a:fld>
            <a:endParaRPr lang="sl-SI"/>
          </a:p>
        </p:txBody>
      </p:sp>
      <p:sp>
        <p:nvSpPr>
          <p:cNvPr id="5" name="Označba mesta noge 4">
            <a:extLst>
              <a:ext uri="{FF2B5EF4-FFF2-40B4-BE49-F238E27FC236}">
                <a16:creationId xmlns:a16="http://schemas.microsoft.com/office/drawing/2014/main" id="{4C00CCBF-FD8F-2D0C-D355-4204033C706A}"/>
              </a:ext>
            </a:extLst>
          </p:cNvPr>
          <p:cNvSpPr>
            <a:spLocks noGrp="1"/>
          </p:cNvSpPr>
          <p:nvPr>
            <p:ph type="ftr" sz="quarter" idx="11"/>
          </p:nvPr>
        </p:nvSpPr>
        <p:spPr/>
        <p:txBody>
          <a:bodyPr/>
          <a:lstStyle/>
          <a:p>
            <a:endParaRPr lang="sl-SI"/>
          </a:p>
        </p:txBody>
      </p:sp>
      <p:sp>
        <p:nvSpPr>
          <p:cNvPr id="6" name="Označba mesta številke diapozitiva 5">
            <a:extLst>
              <a:ext uri="{FF2B5EF4-FFF2-40B4-BE49-F238E27FC236}">
                <a16:creationId xmlns:a16="http://schemas.microsoft.com/office/drawing/2014/main" id="{66C390CC-A889-A812-C116-2E405B0A2708}"/>
              </a:ext>
            </a:extLst>
          </p:cNvPr>
          <p:cNvSpPr>
            <a:spLocks noGrp="1"/>
          </p:cNvSpPr>
          <p:nvPr>
            <p:ph type="sldNum" sz="quarter" idx="12"/>
          </p:nvPr>
        </p:nvSpPr>
        <p:spPr/>
        <p:txBody>
          <a:bodyPr/>
          <a:lstStyle/>
          <a:p>
            <a:fld id="{500B4248-3B2B-4A72-BBC5-016B14ABF0C5}" type="slidenum">
              <a:rPr lang="sl-SI" smtClean="0"/>
              <a:t>‹#›</a:t>
            </a:fld>
            <a:endParaRPr lang="sl-SI"/>
          </a:p>
        </p:txBody>
      </p:sp>
    </p:spTree>
    <p:extLst>
      <p:ext uri="{BB962C8B-B14F-4D97-AF65-F5344CB8AC3E}">
        <p14:creationId xmlns:p14="http://schemas.microsoft.com/office/powerpoint/2010/main" val="31268298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Označba mesta naslova 1">
            <a:extLst>
              <a:ext uri="{FF2B5EF4-FFF2-40B4-BE49-F238E27FC236}">
                <a16:creationId xmlns:a16="http://schemas.microsoft.com/office/drawing/2014/main" id="{99E6494D-C7A8-5961-19E9-471E52F9AE6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sl-SI"/>
              <a:t>Kliknite, če želite urediti slog naslova matrice</a:t>
            </a:r>
          </a:p>
        </p:txBody>
      </p:sp>
      <p:sp>
        <p:nvSpPr>
          <p:cNvPr id="3" name="Označba mesta besedila 2">
            <a:extLst>
              <a:ext uri="{FF2B5EF4-FFF2-40B4-BE49-F238E27FC236}">
                <a16:creationId xmlns:a16="http://schemas.microsoft.com/office/drawing/2014/main" id="{27A6CE1D-6392-5172-7BDC-1E1EC5B4260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sl-SI"/>
              <a:t>Kliknite za urejanje slogov besedila matrice</a:t>
            </a:r>
          </a:p>
          <a:p>
            <a:pPr lvl="1"/>
            <a:r>
              <a:rPr lang="sl-SI"/>
              <a:t>Druga raven</a:t>
            </a:r>
          </a:p>
          <a:p>
            <a:pPr lvl="2"/>
            <a:r>
              <a:rPr lang="sl-SI"/>
              <a:t>Tretja raven</a:t>
            </a:r>
          </a:p>
          <a:p>
            <a:pPr lvl="3"/>
            <a:r>
              <a:rPr lang="sl-SI"/>
              <a:t>Četrta raven</a:t>
            </a:r>
          </a:p>
          <a:p>
            <a:pPr lvl="4"/>
            <a:r>
              <a:rPr lang="sl-SI"/>
              <a:t>Peta raven</a:t>
            </a:r>
          </a:p>
        </p:txBody>
      </p:sp>
      <p:sp>
        <p:nvSpPr>
          <p:cNvPr id="4" name="Označba mesta datuma 3">
            <a:extLst>
              <a:ext uri="{FF2B5EF4-FFF2-40B4-BE49-F238E27FC236}">
                <a16:creationId xmlns:a16="http://schemas.microsoft.com/office/drawing/2014/main" id="{C735E1A3-663D-AE06-D8D5-1E15198681A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61DDE31-912D-461B-A065-02D516BBC7F0}" type="datetimeFigureOut">
              <a:rPr lang="sl-SI" smtClean="0"/>
              <a:t>21. 10. 2024</a:t>
            </a:fld>
            <a:endParaRPr lang="sl-SI"/>
          </a:p>
        </p:txBody>
      </p:sp>
      <p:sp>
        <p:nvSpPr>
          <p:cNvPr id="5" name="Označba mesta noge 4">
            <a:extLst>
              <a:ext uri="{FF2B5EF4-FFF2-40B4-BE49-F238E27FC236}">
                <a16:creationId xmlns:a16="http://schemas.microsoft.com/office/drawing/2014/main" id="{68CCE597-666C-0F63-FDE3-5D4BD0B3B85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sl-SI"/>
          </a:p>
        </p:txBody>
      </p:sp>
      <p:sp>
        <p:nvSpPr>
          <p:cNvPr id="6" name="Označba mesta številke diapozitiva 5">
            <a:extLst>
              <a:ext uri="{FF2B5EF4-FFF2-40B4-BE49-F238E27FC236}">
                <a16:creationId xmlns:a16="http://schemas.microsoft.com/office/drawing/2014/main" id="{5BFBF12A-82D2-A94A-F0CD-ED74F3E3285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00B4248-3B2B-4A72-BBC5-016B14ABF0C5}" type="slidenum">
              <a:rPr lang="sl-SI" smtClean="0"/>
              <a:t>‹#›</a:t>
            </a:fld>
            <a:endParaRPr lang="sl-SI"/>
          </a:p>
        </p:txBody>
      </p:sp>
    </p:spTree>
    <p:extLst>
      <p:ext uri="{BB962C8B-B14F-4D97-AF65-F5344CB8AC3E}">
        <p14:creationId xmlns:p14="http://schemas.microsoft.com/office/powerpoint/2010/main" val="42381165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l-S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ailto:zeljko.pogacnik@gmail.com" TargetMode="Externa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0.jpg"/><Relationship Id="rId5" Type="http://schemas.openxmlformats.org/officeDocument/2006/relationships/image" Target="../media/image9.jpg"/><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8" Type="http://schemas.openxmlformats.org/officeDocument/2006/relationships/image" Target="../media/image16.jpg"/><Relationship Id="rId3" Type="http://schemas.openxmlformats.org/officeDocument/2006/relationships/image" Target="../media/image11.png"/><Relationship Id="rId7" Type="http://schemas.openxmlformats.org/officeDocument/2006/relationships/image" Target="../media/image15.jp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14.jpg"/><Relationship Id="rId5" Type="http://schemas.openxmlformats.org/officeDocument/2006/relationships/image" Target="../media/image13.jpg"/><Relationship Id="rId4" Type="http://schemas.openxmlformats.org/officeDocument/2006/relationships/image" Target="../media/image12.jpg"/></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8.jpg"/><Relationship Id="rId4" Type="http://schemas.openxmlformats.org/officeDocument/2006/relationships/image" Target="../media/image17.wmf"/></Relationships>
</file>

<file path=ppt/slides/_rels/slide6.xml.rels><?xml version="1.0" encoding="UTF-8" standalone="yes"?>
<Relationships xmlns="http://schemas.openxmlformats.org/package/2006/relationships"><Relationship Id="rId8" Type="http://schemas.openxmlformats.org/officeDocument/2006/relationships/image" Target="../media/image24.png"/><Relationship Id="rId13" Type="http://schemas.openxmlformats.org/officeDocument/2006/relationships/image" Target="../media/image29.png"/><Relationship Id="rId18" Type="http://schemas.openxmlformats.org/officeDocument/2006/relationships/image" Target="../media/image34.jpg"/><Relationship Id="rId3" Type="http://schemas.openxmlformats.org/officeDocument/2006/relationships/image" Target="../media/image19.png"/><Relationship Id="rId7" Type="http://schemas.openxmlformats.org/officeDocument/2006/relationships/image" Target="../media/image23.png"/><Relationship Id="rId12" Type="http://schemas.openxmlformats.org/officeDocument/2006/relationships/image" Target="../media/image28.png"/><Relationship Id="rId17" Type="http://schemas.openxmlformats.org/officeDocument/2006/relationships/image" Target="../media/image33.jpg"/><Relationship Id="rId2" Type="http://schemas.openxmlformats.org/officeDocument/2006/relationships/notesSlide" Target="../notesSlides/notesSlide5.xml"/><Relationship Id="rId16" Type="http://schemas.openxmlformats.org/officeDocument/2006/relationships/image" Target="../media/image32.jpg"/><Relationship Id="rId1" Type="http://schemas.openxmlformats.org/officeDocument/2006/relationships/slideLayout" Target="../slideLayouts/slideLayout2.xml"/><Relationship Id="rId6" Type="http://schemas.openxmlformats.org/officeDocument/2006/relationships/image" Target="../media/image22.png"/><Relationship Id="rId11" Type="http://schemas.openxmlformats.org/officeDocument/2006/relationships/image" Target="../media/image27.png"/><Relationship Id="rId5" Type="http://schemas.openxmlformats.org/officeDocument/2006/relationships/image" Target="../media/image21.png"/><Relationship Id="rId15" Type="http://schemas.openxmlformats.org/officeDocument/2006/relationships/image" Target="../media/image31.png"/><Relationship Id="rId10" Type="http://schemas.openxmlformats.org/officeDocument/2006/relationships/image" Target="../media/image26.png"/><Relationship Id="rId4" Type="http://schemas.openxmlformats.org/officeDocument/2006/relationships/image" Target="../media/image20.png"/><Relationship Id="rId9" Type="http://schemas.openxmlformats.org/officeDocument/2006/relationships/image" Target="../media/image25.png"/><Relationship Id="rId14" Type="http://schemas.openxmlformats.org/officeDocument/2006/relationships/image" Target="../media/image30.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a:extLst>
              <a:ext uri="{FF2B5EF4-FFF2-40B4-BE49-F238E27FC236}">
                <a16:creationId xmlns:a16="http://schemas.microsoft.com/office/drawing/2014/main" id="{0E6CCE3D-44B8-4229-081F-BAB8589FFE26}"/>
              </a:ext>
            </a:extLst>
          </p:cNvPr>
          <p:cNvSpPr>
            <a:spLocks noGrp="1"/>
          </p:cNvSpPr>
          <p:nvPr>
            <p:ph type="ctrTitle"/>
          </p:nvPr>
        </p:nvSpPr>
        <p:spPr>
          <a:xfrm>
            <a:off x="719137" y="2568407"/>
            <a:ext cx="10544175" cy="1177824"/>
          </a:xfrm>
        </p:spPr>
        <p:txBody>
          <a:bodyPr>
            <a:normAutofit/>
          </a:bodyPr>
          <a:lstStyle/>
          <a:p>
            <a:r>
              <a:rPr lang="sl-SI" sz="2400" b="1" i="0" dirty="0">
                <a:solidFill>
                  <a:srgbClr val="333333"/>
                </a:solidFill>
                <a:effectLst/>
                <a:latin typeface="Arial" panose="020B0604020202020204" pitchFamily="34" charset="0"/>
              </a:rPr>
              <a:t>KROŽNO GOSPODARSTVO IN PROSTORSKO NAČRTOVANJE OB POTENCIALU POMANJKANJA RAZPOLOŽLJIVIH NARAVNIH VIROV MINERALNIH SUROVIN - IZZIVI IN REŠITVE</a:t>
            </a:r>
            <a:endParaRPr lang="sl-SI" sz="7200" dirty="0"/>
          </a:p>
        </p:txBody>
      </p:sp>
      <p:sp>
        <p:nvSpPr>
          <p:cNvPr id="4" name="Podnaslov 2">
            <a:extLst>
              <a:ext uri="{FF2B5EF4-FFF2-40B4-BE49-F238E27FC236}">
                <a16:creationId xmlns:a16="http://schemas.microsoft.com/office/drawing/2014/main" id="{A1F9FBAC-F82F-1A6C-92FC-6D31388BFD5E}"/>
              </a:ext>
            </a:extLst>
          </p:cNvPr>
          <p:cNvSpPr txBox="1">
            <a:spLocks/>
          </p:cNvSpPr>
          <p:nvPr/>
        </p:nvSpPr>
        <p:spPr>
          <a:xfrm>
            <a:off x="909638" y="4163400"/>
            <a:ext cx="10487025" cy="622912"/>
          </a:xfrm>
          <a:prstGeom prst="rect">
            <a:avLst/>
          </a:prstGeom>
        </p:spPr>
        <p:txBody>
          <a:bodyPr vert="horz" lIns="91440" tIns="45720" rIns="91440" bIns="45720" rtlCol="0">
            <a:normAutofit fontScale="85000" lnSpcReduction="1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sl-SI" sz="2000" dirty="0"/>
              <a:t>dr. Željko Pogačnik</a:t>
            </a:r>
            <a:r>
              <a:rPr lang="sl-SI" sz="2000" baseline="30000" dirty="0"/>
              <a:t>1</a:t>
            </a:r>
            <a:r>
              <a:rPr lang="sl-SI" sz="2000" dirty="0"/>
              <a:t>, </a:t>
            </a:r>
            <a:r>
              <a:rPr lang="sl-SI" sz="2000" i="1" dirty="0"/>
              <a:t>Sekcija mineralnih surovin Zbornice gradbeništva in industrije gradbenega materiala</a:t>
            </a:r>
          </a:p>
          <a:p>
            <a:r>
              <a:rPr lang="sl-SI" sz="2000" baseline="30000" dirty="0">
                <a:hlinkClick r:id="rId2"/>
              </a:rPr>
              <a:t>zeljko.pogacnik@gmail.com</a:t>
            </a:r>
            <a:r>
              <a:rPr lang="sl-SI" sz="2000" baseline="30000" dirty="0"/>
              <a:t> </a:t>
            </a:r>
            <a:endParaRPr lang="en-US" sz="2000" baseline="30000" dirty="0"/>
          </a:p>
        </p:txBody>
      </p:sp>
      <p:pic>
        <p:nvPicPr>
          <p:cNvPr id="6" name="Slika 5">
            <a:extLst>
              <a:ext uri="{FF2B5EF4-FFF2-40B4-BE49-F238E27FC236}">
                <a16:creationId xmlns:a16="http://schemas.microsoft.com/office/drawing/2014/main" id="{3A8FDD85-EB6F-2CFC-A5C6-3EA56BBB21C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63012" y="80432"/>
            <a:ext cx="3233721" cy="2352459"/>
          </a:xfrm>
          <a:prstGeom prst="rect">
            <a:avLst/>
          </a:prstGeom>
        </p:spPr>
      </p:pic>
      <p:pic>
        <p:nvPicPr>
          <p:cNvPr id="7" name="Slika 6" descr="Slika, ki vsebuje besede posnetek zaslona, besedilo&#10;&#10;Opis je samodejno ustvarjen">
            <a:extLst>
              <a:ext uri="{FF2B5EF4-FFF2-40B4-BE49-F238E27FC236}">
                <a16:creationId xmlns:a16="http://schemas.microsoft.com/office/drawing/2014/main" id="{A2650C99-91EF-7E98-B01F-A839ACB6BE9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330" y="5330114"/>
            <a:ext cx="4457126" cy="1460612"/>
          </a:xfrm>
          <a:prstGeom prst="rect">
            <a:avLst/>
          </a:prstGeom>
        </p:spPr>
      </p:pic>
    </p:spTree>
    <p:extLst>
      <p:ext uri="{BB962C8B-B14F-4D97-AF65-F5344CB8AC3E}">
        <p14:creationId xmlns:p14="http://schemas.microsoft.com/office/powerpoint/2010/main" val="42222599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AF8B-8012-1E76-EF94-B709738806D2}"/>
            </a:ext>
          </a:extLst>
        </p:cNvPr>
        <p:cNvGrpSpPr/>
        <p:nvPr/>
      </p:nvGrpSpPr>
      <p:grpSpPr>
        <a:xfrm>
          <a:off x="0" y="0"/>
          <a:ext cx="0" cy="0"/>
          <a:chOff x="0" y="0"/>
          <a:chExt cx="0" cy="0"/>
        </a:xfrm>
      </p:grpSpPr>
      <p:sp>
        <p:nvSpPr>
          <p:cNvPr id="2" name="Naslov 1">
            <a:extLst>
              <a:ext uri="{FF2B5EF4-FFF2-40B4-BE49-F238E27FC236}">
                <a16:creationId xmlns:a16="http://schemas.microsoft.com/office/drawing/2014/main" id="{9C35BD42-A9E1-2927-BA48-EC23F210C177}"/>
              </a:ext>
            </a:extLst>
          </p:cNvPr>
          <p:cNvSpPr>
            <a:spLocks noGrp="1"/>
          </p:cNvSpPr>
          <p:nvPr>
            <p:ph type="title"/>
          </p:nvPr>
        </p:nvSpPr>
        <p:spPr/>
        <p:txBody>
          <a:bodyPr>
            <a:normAutofit/>
          </a:bodyPr>
          <a:lstStyle/>
          <a:p>
            <a:r>
              <a:rPr lang="sl-SI" sz="3600" b="1" dirty="0">
                <a:effectLst>
                  <a:outerShdw blurRad="38100" dist="38100" dir="2700000" algn="tl">
                    <a:srgbClr val="000000">
                      <a:alpha val="43137"/>
                    </a:srgbClr>
                  </a:outerShdw>
                </a:effectLst>
              </a:rPr>
              <a:t>Uvod v krožno gospodarstvo in trajnostno prostorsko načrtovanje</a:t>
            </a:r>
          </a:p>
        </p:txBody>
      </p:sp>
      <p:sp>
        <p:nvSpPr>
          <p:cNvPr id="4" name="Rectangle 1">
            <a:extLst>
              <a:ext uri="{FF2B5EF4-FFF2-40B4-BE49-F238E27FC236}">
                <a16:creationId xmlns:a16="http://schemas.microsoft.com/office/drawing/2014/main" id="{4DF9C06C-6A33-90CF-F03A-33D0E63B2B3C}"/>
              </a:ext>
            </a:extLst>
          </p:cNvPr>
          <p:cNvSpPr>
            <a:spLocks noGrp="1" noChangeArrowheads="1"/>
          </p:cNvSpPr>
          <p:nvPr>
            <p:ph idx="1"/>
          </p:nvPr>
        </p:nvSpPr>
        <p:spPr bwMode="auto">
          <a:xfrm>
            <a:off x="838200" y="2387476"/>
            <a:ext cx="5070232"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lnSpc>
                <a:spcPct val="100000"/>
              </a:lnSpc>
              <a:spcBef>
                <a:spcPct val="0"/>
              </a:spcBef>
              <a:spcAft>
                <a:spcPct val="0"/>
              </a:spcAft>
            </a:pPr>
            <a:r>
              <a:rPr kumimoji="0" lang="sl-SI" altLang="sl-SI" sz="2000" b="1" i="0" u="none" strike="noStrike" cap="none" normalizeH="0" baseline="0" dirty="0">
                <a:ln>
                  <a:noFill/>
                </a:ln>
                <a:solidFill>
                  <a:schemeClr val="tx1"/>
                </a:solidFill>
                <a:effectLst/>
                <a:latin typeface="Arial" panose="020B0604020202020204" pitchFamily="34" charset="0"/>
              </a:rPr>
              <a:t>Osnovni koncept krožnega gospodarstva.</a:t>
            </a:r>
          </a:p>
          <a:p>
            <a:pPr eaLnBrk="0" fontAlgn="base" hangingPunct="0">
              <a:lnSpc>
                <a:spcPct val="100000"/>
              </a:lnSpc>
              <a:spcBef>
                <a:spcPct val="0"/>
              </a:spcBef>
              <a:spcAft>
                <a:spcPct val="0"/>
              </a:spcAft>
            </a:pPr>
            <a:endParaRPr lang="sl-SI" altLang="sl-SI" sz="2000" b="1" dirty="0">
              <a:latin typeface="Arial" panose="020B0604020202020204" pitchFamily="34" charset="0"/>
            </a:endParaRPr>
          </a:p>
          <a:p>
            <a:pPr eaLnBrk="0" fontAlgn="base" hangingPunct="0">
              <a:lnSpc>
                <a:spcPct val="100000"/>
              </a:lnSpc>
              <a:spcBef>
                <a:spcPct val="0"/>
              </a:spcBef>
              <a:spcAft>
                <a:spcPct val="0"/>
              </a:spcAft>
            </a:pPr>
            <a:endParaRPr kumimoji="0" lang="sl-SI" altLang="sl-SI" sz="2000" b="1" i="0" u="none" strike="noStrike" cap="none" normalizeH="0" baseline="0" dirty="0">
              <a:ln>
                <a:noFill/>
              </a:ln>
              <a:solidFill>
                <a:schemeClr val="tx1"/>
              </a:solidFill>
              <a:effectLst/>
              <a:latin typeface="Arial" panose="020B0604020202020204" pitchFamily="34" charset="0"/>
            </a:endParaRPr>
          </a:p>
          <a:p>
            <a:pPr eaLnBrk="0" fontAlgn="base" hangingPunct="0">
              <a:lnSpc>
                <a:spcPct val="100000"/>
              </a:lnSpc>
              <a:spcBef>
                <a:spcPct val="0"/>
              </a:spcBef>
              <a:spcAft>
                <a:spcPct val="0"/>
              </a:spcAft>
            </a:pPr>
            <a:r>
              <a:rPr kumimoji="0" lang="sl-SI" altLang="sl-SI" sz="2000" b="1" i="0" u="none" strike="noStrike" cap="none" normalizeH="0" baseline="0" dirty="0">
                <a:ln>
                  <a:noFill/>
                </a:ln>
                <a:solidFill>
                  <a:schemeClr val="tx1"/>
                </a:solidFill>
                <a:effectLst/>
                <a:latin typeface="Arial" panose="020B0604020202020204" pitchFamily="34" charset="0"/>
              </a:rPr>
              <a:t>Krožno gospodarstvo in prostorsko načrtovanje.</a:t>
            </a:r>
          </a:p>
          <a:p>
            <a:pPr eaLnBrk="0" fontAlgn="base" hangingPunct="0">
              <a:lnSpc>
                <a:spcPct val="100000"/>
              </a:lnSpc>
              <a:spcBef>
                <a:spcPct val="0"/>
              </a:spcBef>
              <a:spcAft>
                <a:spcPct val="0"/>
              </a:spcAft>
            </a:pPr>
            <a:endParaRPr lang="sl-SI" altLang="sl-SI" sz="2000" b="1" dirty="0">
              <a:latin typeface="Arial" panose="020B0604020202020204" pitchFamily="34" charset="0"/>
            </a:endParaRPr>
          </a:p>
          <a:p>
            <a:pPr eaLnBrk="0" fontAlgn="base" hangingPunct="0">
              <a:lnSpc>
                <a:spcPct val="100000"/>
              </a:lnSpc>
              <a:spcBef>
                <a:spcPct val="0"/>
              </a:spcBef>
              <a:spcAft>
                <a:spcPct val="0"/>
              </a:spcAft>
            </a:pPr>
            <a:endParaRPr kumimoji="0" lang="sl-SI" altLang="sl-SI" sz="2000" b="1" i="0" u="none" strike="noStrike" cap="none" normalizeH="0" baseline="0" dirty="0">
              <a:ln>
                <a:noFill/>
              </a:ln>
              <a:solidFill>
                <a:schemeClr val="tx1"/>
              </a:solidFill>
              <a:effectLst/>
              <a:latin typeface="Arial" panose="020B0604020202020204" pitchFamily="34" charset="0"/>
            </a:endParaRPr>
          </a:p>
          <a:p>
            <a:pPr eaLnBrk="0" fontAlgn="base" hangingPunct="0">
              <a:lnSpc>
                <a:spcPct val="100000"/>
              </a:lnSpc>
              <a:spcBef>
                <a:spcPct val="0"/>
              </a:spcBef>
              <a:spcAft>
                <a:spcPct val="0"/>
              </a:spcAft>
            </a:pPr>
            <a:r>
              <a:rPr kumimoji="0" lang="sl-SI" altLang="sl-SI" sz="2000" b="1" i="0" u="none" strike="noStrike" cap="none" normalizeH="0" baseline="0" dirty="0">
                <a:ln>
                  <a:noFill/>
                </a:ln>
                <a:solidFill>
                  <a:schemeClr val="tx1"/>
                </a:solidFill>
                <a:effectLst/>
                <a:latin typeface="Arial" panose="020B0604020202020204" pitchFamily="34" charset="0"/>
              </a:rPr>
              <a:t>Pregled trenutnega stanja in izzivov. </a:t>
            </a:r>
          </a:p>
        </p:txBody>
      </p:sp>
      <p:pic>
        <p:nvPicPr>
          <p:cNvPr id="3" name="Slika 4">
            <a:extLst>
              <a:ext uri="{FF2B5EF4-FFF2-40B4-BE49-F238E27FC236}">
                <a16:creationId xmlns:a16="http://schemas.microsoft.com/office/drawing/2014/main" id="{3340158E-4AE6-6828-153C-BD046FA6477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78451" y="1690687"/>
            <a:ext cx="6180174" cy="42718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Slika 5" descr="Slika, ki vsebuje besede besedilo, krog, posnetek zaslona, pisava&#10;&#10;Opis je samodejno ustvarjen">
            <a:extLst>
              <a:ext uri="{FF2B5EF4-FFF2-40B4-BE49-F238E27FC236}">
                <a16:creationId xmlns:a16="http://schemas.microsoft.com/office/drawing/2014/main" id="{B5516771-836C-5DAC-FA7F-4A1A9CF7900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444713" y="1491980"/>
            <a:ext cx="4749786" cy="4470524"/>
          </a:xfrm>
          <a:prstGeom prst="rect">
            <a:avLst/>
          </a:prstGeom>
        </p:spPr>
      </p:pic>
      <p:pic>
        <p:nvPicPr>
          <p:cNvPr id="7" name="Slika 6">
            <a:extLst>
              <a:ext uri="{FF2B5EF4-FFF2-40B4-BE49-F238E27FC236}">
                <a16:creationId xmlns:a16="http://schemas.microsoft.com/office/drawing/2014/main" id="{D1258773-C4BC-AE4F-6025-E6E326830786}"/>
              </a:ext>
            </a:extLst>
          </p:cNvPr>
          <p:cNvPicPr>
            <a:picLocks noChangeAspect="1"/>
          </p:cNvPicPr>
          <p:nvPr/>
        </p:nvPicPr>
        <p:blipFill>
          <a:blip r:embed="rId5"/>
          <a:stretch>
            <a:fillRect/>
          </a:stretch>
        </p:blipFill>
        <p:spPr>
          <a:xfrm>
            <a:off x="5807986" y="2036763"/>
            <a:ext cx="5787114" cy="3733950"/>
          </a:xfrm>
          <a:prstGeom prst="rect">
            <a:avLst/>
          </a:prstGeom>
        </p:spPr>
      </p:pic>
      <p:pic>
        <p:nvPicPr>
          <p:cNvPr id="8" name="Slika 7">
            <a:extLst>
              <a:ext uri="{FF2B5EF4-FFF2-40B4-BE49-F238E27FC236}">
                <a16:creationId xmlns:a16="http://schemas.microsoft.com/office/drawing/2014/main" id="{41563D2A-5A40-0993-2DC3-D62F85882989}"/>
              </a:ext>
            </a:extLst>
          </p:cNvPr>
          <p:cNvPicPr>
            <a:picLocks noChangeAspect="1"/>
          </p:cNvPicPr>
          <p:nvPr/>
        </p:nvPicPr>
        <p:blipFill>
          <a:blip r:embed="rId6"/>
          <a:stretch>
            <a:fillRect/>
          </a:stretch>
        </p:blipFill>
        <p:spPr>
          <a:xfrm>
            <a:off x="5807986" y="2036763"/>
            <a:ext cx="5790297" cy="3733950"/>
          </a:xfrm>
          <a:prstGeom prst="rect">
            <a:avLst/>
          </a:prstGeom>
        </p:spPr>
      </p:pic>
    </p:spTree>
    <p:extLst>
      <p:ext uri="{BB962C8B-B14F-4D97-AF65-F5344CB8AC3E}">
        <p14:creationId xmlns:p14="http://schemas.microsoft.com/office/powerpoint/2010/main" val="280867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xit" presetSubtype="0" fill="hold" nodeType="withEffect">
                                  <p:stCondLst>
                                    <p:cond delay="0"/>
                                  </p:stCondLst>
                                  <p:childTnLst>
                                    <p:set>
                                      <p:cBhvr>
                                        <p:cTn id="12" dur="1" fill="hold">
                                          <p:stCondLst>
                                            <p:cond delay="0"/>
                                          </p:stCondLst>
                                        </p:cTn>
                                        <p:tgtEl>
                                          <p:spTgt spid="3"/>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4">
                                            <p:txEl>
                                              <p:pRg st="6" end="6"/>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childTnLst>
                                </p:cTn>
                              </p:par>
                              <p:par>
                                <p:cTn id="19" presetID="1" presetClass="exit" presetSubtype="0" fill="hold" nodeType="withEffect">
                                  <p:stCondLst>
                                    <p:cond delay="0"/>
                                  </p:stCondLst>
                                  <p:childTnLst>
                                    <p:set>
                                      <p:cBhvr>
                                        <p:cTn id="20" dur="1" fill="hold">
                                          <p:stCondLst>
                                            <p:cond delay="0"/>
                                          </p:stCondLst>
                                        </p:cTn>
                                        <p:tgtEl>
                                          <p:spTgt spid="6"/>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2238C3-5A8E-47DA-3A98-81AA251944D1}"/>
            </a:ext>
          </a:extLst>
        </p:cNvPr>
        <p:cNvGrpSpPr/>
        <p:nvPr/>
      </p:nvGrpSpPr>
      <p:grpSpPr>
        <a:xfrm>
          <a:off x="0" y="0"/>
          <a:ext cx="0" cy="0"/>
          <a:chOff x="0" y="0"/>
          <a:chExt cx="0" cy="0"/>
        </a:xfrm>
      </p:grpSpPr>
      <p:sp>
        <p:nvSpPr>
          <p:cNvPr id="2" name="Naslov 1">
            <a:extLst>
              <a:ext uri="{FF2B5EF4-FFF2-40B4-BE49-F238E27FC236}">
                <a16:creationId xmlns:a16="http://schemas.microsoft.com/office/drawing/2014/main" id="{8BB2BDBD-0A2A-85E6-8BB2-4BDC58E414CE}"/>
              </a:ext>
            </a:extLst>
          </p:cNvPr>
          <p:cNvSpPr>
            <a:spLocks noGrp="1"/>
          </p:cNvSpPr>
          <p:nvPr>
            <p:ph type="title"/>
          </p:nvPr>
        </p:nvSpPr>
        <p:spPr/>
        <p:txBody>
          <a:bodyPr vert="horz" lIns="91440" tIns="45720" rIns="91440" bIns="45720" rtlCol="0" anchor="ctr">
            <a:normAutofit/>
          </a:bodyPr>
          <a:lstStyle/>
          <a:p>
            <a:r>
              <a:rPr lang="sv-SE" sz="3600" b="1" dirty="0">
                <a:effectLst>
                  <a:outerShdw blurRad="38100" dist="38100" dir="2700000" algn="tl">
                    <a:srgbClr val="000000">
                      <a:alpha val="43137"/>
                    </a:srgbClr>
                  </a:outerShdw>
                </a:effectLst>
              </a:rPr>
              <a:t>Pomanjkanje mineralnih virov in vplivi na prostorsko načrtovanje</a:t>
            </a:r>
            <a:endParaRPr lang="sl-SI" sz="3600" b="1" dirty="0">
              <a:effectLst>
                <a:outerShdw blurRad="38100" dist="38100" dir="2700000" algn="tl">
                  <a:srgbClr val="000000">
                    <a:alpha val="43137"/>
                  </a:srgbClr>
                </a:outerShdw>
              </a:effectLst>
            </a:endParaRPr>
          </a:p>
        </p:txBody>
      </p:sp>
      <p:sp>
        <p:nvSpPr>
          <p:cNvPr id="4" name="Rectangle 1">
            <a:extLst>
              <a:ext uri="{FF2B5EF4-FFF2-40B4-BE49-F238E27FC236}">
                <a16:creationId xmlns:a16="http://schemas.microsoft.com/office/drawing/2014/main" id="{1C5A5161-7BE8-EBD7-E3AA-F680180F3907}"/>
              </a:ext>
            </a:extLst>
          </p:cNvPr>
          <p:cNvSpPr>
            <a:spLocks noGrp="1" noChangeArrowheads="1"/>
          </p:cNvSpPr>
          <p:nvPr>
            <p:ph idx="1"/>
          </p:nvPr>
        </p:nvSpPr>
        <p:spPr bwMode="auto">
          <a:xfrm>
            <a:off x="969501" y="2156670"/>
            <a:ext cx="4441872" cy="3477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lnSpc>
                <a:spcPct val="100000"/>
              </a:lnSpc>
              <a:spcBef>
                <a:spcPct val="0"/>
              </a:spcBef>
              <a:spcAft>
                <a:spcPct val="0"/>
              </a:spcAft>
            </a:pPr>
            <a:endParaRPr kumimoji="0" lang="sl-SI" altLang="sl-SI" sz="2000" b="1" i="0" u="none" strike="noStrike" cap="none" normalizeH="0" baseline="0" dirty="0">
              <a:ln>
                <a:noFill/>
              </a:ln>
              <a:solidFill>
                <a:schemeClr val="tx1"/>
              </a:solidFill>
              <a:effectLst/>
              <a:latin typeface="Arial" panose="020B0604020202020204" pitchFamily="34" charset="0"/>
            </a:endParaRPr>
          </a:p>
          <a:p>
            <a:pPr eaLnBrk="0" fontAlgn="base" hangingPunct="0">
              <a:lnSpc>
                <a:spcPct val="100000"/>
              </a:lnSpc>
              <a:spcBef>
                <a:spcPct val="0"/>
              </a:spcBef>
              <a:spcAft>
                <a:spcPct val="0"/>
              </a:spcAft>
            </a:pPr>
            <a:r>
              <a:rPr kumimoji="0" lang="sl-SI" altLang="sl-SI" sz="2000" b="1" i="0" u="none" strike="noStrike" cap="none" normalizeH="0" baseline="0" dirty="0">
                <a:ln>
                  <a:noFill/>
                </a:ln>
                <a:solidFill>
                  <a:schemeClr val="tx1"/>
                </a:solidFill>
                <a:effectLst/>
                <a:latin typeface="Arial" panose="020B0604020202020204" pitchFamily="34" charset="0"/>
              </a:rPr>
              <a:t>Vzroki za pomanjkanje mineralnih virov</a:t>
            </a:r>
          </a:p>
          <a:p>
            <a:pPr eaLnBrk="0" fontAlgn="base" hangingPunct="0">
              <a:lnSpc>
                <a:spcPct val="100000"/>
              </a:lnSpc>
              <a:spcBef>
                <a:spcPct val="0"/>
              </a:spcBef>
              <a:spcAft>
                <a:spcPct val="0"/>
              </a:spcAft>
            </a:pPr>
            <a:endParaRPr lang="sl-SI" altLang="sl-SI" sz="2000" b="1" dirty="0">
              <a:latin typeface="Arial" panose="020B0604020202020204" pitchFamily="34" charset="0"/>
            </a:endParaRPr>
          </a:p>
          <a:p>
            <a:pPr eaLnBrk="0" fontAlgn="base" hangingPunct="0">
              <a:lnSpc>
                <a:spcPct val="100000"/>
              </a:lnSpc>
              <a:spcBef>
                <a:spcPct val="0"/>
              </a:spcBef>
              <a:spcAft>
                <a:spcPct val="0"/>
              </a:spcAft>
            </a:pPr>
            <a:endParaRPr kumimoji="0" lang="sl-SI" altLang="sl-SI" sz="2000" b="1" i="0" u="none" strike="noStrike" cap="none" normalizeH="0" baseline="0" dirty="0">
              <a:ln>
                <a:noFill/>
              </a:ln>
              <a:solidFill>
                <a:schemeClr val="tx1"/>
              </a:solidFill>
              <a:effectLst/>
              <a:latin typeface="Arial" panose="020B0604020202020204" pitchFamily="34" charset="0"/>
            </a:endParaRPr>
          </a:p>
          <a:p>
            <a:pPr eaLnBrk="0" fontAlgn="base" hangingPunct="0">
              <a:lnSpc>
                <a:spcPct val="100000"/>
              </a:lnSpc>
              <a:spcBef>
                <a:spcPct val="0"/>
              </a:spcBef>
              <a:spcAft>
                <a:spcPct val="0"/>
              </a:spcAft>
            </a:pPr>
            <a:r>
              <a:rPr kumimoji="0" lang="sl-SI" altLang="sl-SI" sz="2000" b="1" i="0" u="none" strike="noStrike" cap="none" normalizeH="0" baseline="0" dirty="0">
                <a:ln>
                  <a:noFill/>
                </a:ln>
                <a:solidFill>
                  <a:schemeClr val="tx1"/>
                </a:solidFill>
                <a:effectLst/>
                <a:latin typeface="Arial" panose="020B0604020202020204" pitchFamily="34" charset="0"/>
              </a:rPr>
              <a:t>Vpliv pomanjkanja mineralnih virov</a:t>
            </a:r>
          </a:p>
          <a:p>
            <a:pPr eaLnBrk="0" fontAlgn="base" hangingPunct="0">
              <a:lnSpc>
                <a:spcPct val="100000"/>
              </a:lnSpc>
              <a:spcBef>
                <a:spcPct val="0"/>
              </a:spcBef>
              <a:spcAft>
                <a:spcPct val="0"/>
              </a:spcAft>
            </a:pPr>
            <a:endParaRPr lang="sl-SI" altLang="sl-SI" sz="2000" b="1" dirty="0">
              <a:latin typeface="Arial" panose="020B0604020202020204" pitchFamily="34" charset="0"/>
            </a:endParaRPr>
          </a:p>
          <a:p>
            <a:pPr eaLnBrk="0" fontAlgn="base" hangingPunct="0">
              <a:lnSpc>
                <a:spcPct val="100000"/>
              </a:lnSpc>
              <a:spcBef>
                <a:spcPct val="0"/>
              </a:spcBef>
              <a:spcAft>
                <a:spcPct val="0"/>
              </a:spcAft>
            </a:pPr>
            <a:endParaRPr kumimoji="0" lang="sl-SI" altLang="sl-SI" sz="2000" b="1" i="0" u="none" strike="noStrike" cap="none" normalizeH="0" baseline="0" dirty="0">
              <a:ln>
                <a:noFill/>
              </a:ln>
              <a:solidFill>
                <a:schemeClr val="tx1"/>
              </a:solidFill>
              <a:effectLst/>
              <a:latin typeface="Arial" panose="020B0604020202020204" pitchFamily="34" charset="0"/>
            </a:endParaRPr>
          </a:p>
          <a:p>
            <a:pPr eaLnBrk="0" fontAlgn="base" hangingPunct="0">
              <a:lnSpc>
                <a:spcPct val="100000"/>
              </a:lnSpc>
              <a:spcBef>
                <a:spcPct val="0"/>
              </a:spcBef>
              <a:spcAft>
                <a:spcPct val="0"/>
              </a:spcAft>
            </a:pPr>
            <a:r>
              <a:rPr kumimoji="0" lang="sl-SI" altLang="sl-SI" sz="2000" b="1" i="0" u="none" strike="noStrike" cap="none" normalizeH="0" baseline="0" dirty="0">
                <a:ln>
                  <a:noFill/>
                </a:ln>
                <a:solidFill>
                  <a:schemeClr val="tx1"/>
                </a:solidFill>
                <a:effectLst/>
                <a:latin typeface="Arial" panose="020B0604020202020204" pitchFamily="34" charset="0"/>
              </a:rPr>
              <a:t>Pomen dolgoročnega prostorskega načrtovanja</a:t>
            </a:r>
          </a:p>
        </p:txBody>
      </p:sp>
      <p:grpSp>
        <p:nvGrpSpPr>
          <p:cNvPr id="3" name="Skupina 2">
            <a:extLst>
              <a:ext uri="{FF2B5EF4-FFF2-40B4-BE49-F238E27FC236}">
                <a16:creationId xmlns:a16="http://schemas.microsoft.com/office/drawing/2014/main" id="{AA415A9D-B641-2E16-67F3-265A0DD557FA}"/>
              </a:ext>
            </a:extLst>
          </p:cNvPr>
          <p:cNvGrpSpPr/>
          <p:nvPr/>
        </p:nvGrpSpPr>
        <p:grpSpPr>
          <a:xfrm>
            <a:off x="5455568" y="2298017"/>
            <a:ext cx="6403498" cy="3412165"/>
            <a:chOff x="3913221" y="2156875"/>
            <a:chExt cx="8007199" cy="4273972"/>
          </a:xfrm>
        </p:grpSpPr>
        <p:pic>
          <p:nvPicPr>
            <p:cNvPr id="5" name="Slika 4">
              <a:extLst>
                <a:ext uri="{FF2B5EF4-FFF2-40B4-BE49-F238E27FC236}">
                  <a16:creationId xmlns:a16="http://schemas.microsoft.com/office/drawing/2014/main" id="{74668E58-E2C1-A3B5-68EB-D9BBA669EB2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13221" y="2156875"/>
              <a:ext cx="8007199" cy="4002187"/>
            </a:xfrm>
            <a:prstGeom prst="rect">
              <a:avLst/>
            </a:prstGeom>
          </p:spPr>
        </p:pic>
        <p:sp>
          <p:nvSpPr>
            <p:cNvPr id="6" name="PoljeZBesedilom 5">
              <a:extLst>
                <a:ext uri="{FF2B5EF4-FFF2-40B4-BE49-F238E27FC236}">
                  <a16:creationId xmlns:a16="http://schemas.microsoft.com/office/drawing/2014/main" id="{AEF46FAA-742E-1AE2-5BDD-D91E3445C963}"/>
                </a:ext>
              </a:extLst>
            </p:cNvPr>
            <p:cNvSpPr txBox="1"/>
            <p:nvPr/>
          </p:nvSpPr>
          <p:spPr>
            <a:xfrm>
              <a:off x="4926600" y="6159062"/>
              <a:ext cx="6031453" cy="271785"/>
            </a:xfrm>
            <a:prstGeom prst="rect">
              <a:avLst/>
            </a:prstGeom>
            <a:noFill/>
          </p:spPr>
          <p:txBody>
            <a:bodyPr wrap="square">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900" b="1" i="0" u="none" strike="noStrike" kern="1200" cap="none" spc="0" normalizeH="0" baseline="0" noProof="0" dirty="0">
                  <a:ln>
                    <a:noFill/>
                  </a:ln>
                  <a:effectLst/>
                  <a:uLnTx/>
                  <a:uFillTx/>
                  <a:ea typeface="+mn-ea"/>
                  <a:cs typeface="Arial" panose="020B0604020202020204" pitchFamily="34" charset="0"/>
                </a:rPr>
                <a:t>Example of natural resource consumption by individual statistical region</a:t>
              </a:r>
              <a:endParaRPr kumimoji="0" lang="sl-SI" sz="900" b="1" i="0" u="none" strike="noStrike" kern="1200" cap="none" spc="0" normalizeH="0" baseline="0" noProof="0" dirty="0">
                <a:ln>
                  <a:noFill/>
                </a:ln>
                <a:effectLst/>
                <a:uLnTx/>
                <a:uFillTx/>
                <a:ea typeface="+mn-ea"/>
                <a:cs typeface="Arial" panose="020B0604020202020204" pitchFamily="34" charset="0"/>
              </a:endParaRPr>
            </a:p>
          </p:txBody>
        </p:sp>
      </p:grpSp>
      <p:pic>
        <p:nvPicPr>
          <p:cNvPr id="7" name="Slika 6">
            <a:extLst>
              <a:ext uri="{FF2B5EF4-FFF2-40B4-BE49-F238E27FC236}">
                <a16:creationId xmlns:a16="http://schemas.microsoft.com/office/drawing/2014/main" id="{3DD736BF-F3AA-FBBE-4640-50355E6D6E8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13101" y="1939095"/>
            <a:ext cx="3869123" cy="4263494"/>
          </a:xfrm>
          <a:custGeom>
            <a:avLst/>
            <a:gdLst/>
            <a:ahLst/>
            <a:cxnLst/>
            <a:rect l="l" t="t" r="r" b="b"/>
            <a:pathLst>
              <a:path w="1964763" h="1856167">
                <a:moveTo>
                  <a:pt x="34265" y="0"/>
                </a:moveTo>
                <a:lnTo>
                  <a:pt x="1930498" y="0"/>
                </a:lnTo>
                <a:cubicBezTo>
                  <a:pt x="1949422" y="0"/>
                  <a:pt x="1964763" y="15341"/>
                  <a:pt x="1964763" y="34265"/>
                </a:cubicBezTo>
                <a:lnTo>
                  <a:pt x="1964763" y="1821902"/>
                </a:lnTo>
                <a:cubicBezTo>
                  <a:pt x="1964763" y="1840826"/>
                  <a:pt x="1949422" y="1856167"/>
                  <a:pt x="1930498" y="1856167"/>
                </a:cubicBezTo>
                <a:lnTo>
                  <a:pt x="34265" y="1856167"/>
                </a:lnTo>
                <a:cubicBezTo>
                  <a:pt x="15341" y="1856167"/>
                  <a:pt x="0" y="1840826"/>
                  <a:pt x="0" y="1821902"/>
                </a:cubicBezTo>
                <a:lnTo>
                  <a:pt x="0" y="34265"/>
                </a:lnTo>
                <a:cubicBezTo>
                  <a:pt x="0" y="15341"/>
                  <a:pt x="15341" y="0"/>
                  <a:pt x="34265" y="0"/>
                </a:cubicBezTo>
                <a:close/>
              </a:path>
            </a:pathLst>
          </a:custGeom>
        </p:spPr>
      </p:pic>
      <p:pic>
        <p:nvPicPr>
          <p:cNvPr id="9" name="Slika 8" descr="Slika, ki vsebuje besede besedilo, diagram, vrstica, vzporedno&#10;&#10;Opis je samodejno ustvarjen">
            <a:extLst>
              <a:ext uri="{FF2B5EF4-FFF2-40B4-BE49-F238E27FC236}">
                <a16:creationId xmlns:a16="http://schemas.microsoft.com/office/drawing/2014/main" id="{DCCF734B-33E2-5875-307D-C8EE3B06BDB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15466" y="2201360"/>
            <a:ext cx="5943600" cy="3291840"/>
          </a:xfrm>
          <a:prstGeom prst="rect">
            <a:avLst/>
          </a:prstGeom>
        </p:spPr>
      </p:pic>
      <p:pic>
        <p:nvPicPr>
          <p:cNvPr id="10" name="Slika 9">
            <a:extLst>
              <a:ext uri="{FF2B5EF4-FFF2-40B4-BE49-F238E27FC236}">
                <a16:creationId xmlns:a16="http://schemas.microsoft.com/office/drawing/2014/main" id="{1ED6AA5E-5B80-900D-F075-B5DA615FB908}"/>
              </a:ext>
            </a:extLst>
          </p:cNvPr>
          <p:cNvPicPr>
            <a:picLocks noChangeAspect="1"/>
          </p:cNvPicPr>
          <p:nvPr/>
        </p:nvPicPr>
        <p:blipFill>
          <a:blip r:embed="rId6"/>
          <a:stretch>
            <a:fillRect/>
          </a:stretch>
        </p:blipFill>
        <p:spPr>
          <a:xfrm>
            <a:off x="5496363" y="2478151"/>
            <a:ext cx="5857437" cy="3263456"/>
          </a:xfrm>
          <a:prstGeom prst="rect">
            <a:avLst/>
          </a:prstGeom>
        </p:spPr>
      </p:pic>
    </p:spTree>
    <p:extLst>
      <p:ext uri="{BB962C8B-B14F-4D97-AF65-F5344CB8AC3E}">
        <p14:creationId xmlns:p14="http://schemas.microsoft.com/office/powerpoint/2010/main" val="2986528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4" end="4"/>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par>
                                <p:cTn id="11" presetID="1" presetClass="exit" presetSubtype="0" fill="hold" nodeType="withEffect">
                                  <p:stCondLst>
                                    <p:cond delay="0"/>
                                  </p:stCondLst>
                                  <p:childTnLst>
                                    <p:set>
                                      <p:cBhvr>
                                        <p:cTn id="12" dur="1" fill="hold">
                                          <p:stCondLst>
                                            <p:cond delay="0"/>
                                          </p:stCondLst>
                                        </p:cTn>
                                        <p:tgtEl>
                                          <p:spTgt spid="3"/>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childTnLst>
                                </p:cTn>
                              </p:par>
                              <p:par>
                                <p:cTn id="17" presetID="1" presetClass="exit" presetSubtype="0" fill="hold" nodeType="withEffect">
                                  <p:stCondLst>
                                    <p:cond delay="0"/>
                                  </p:stCondLst>
                                  <p:childTnLst>
                                    <p:set>
                                      <p:cBhvr>
                                        <p:cTn id="18" dur="1" fill="hold">
                                          <p:stCondLst>
                                            <p:cond delay="0"/>
                                          </p:stCondLst>
                                        </p:cTn>
                                        <p:tgtEl>
                                          <p:spTgt spid="7"/>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par>
                                <p:cTn id="27" presetID="1" presetClass="exit" presetSubtype="0" fill="hold" nodeType="withEffect">
                                  <p:stCondLst>
                                    <p:cond delay="0"/>
                                  </p:stCondLst>
                                  <p:childTnLst>
                                    <p:set>
                                      <p:cBhvr>
                                        <p:cTn id="28"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A3351E-38D5-C53D-F828-82F7CFB5C1E4}"/>
            </a:ext>
          </a:extLst>
        </p:cNvPr>
        <p:cNvGrpSpPr/>
        <p:nvPr/>
      </p:nvGrpSpPr>
      <p:grpSpPr>
        <a:xfrm>
          <a:off x="0" y="0"/>
          <a:ext cx="0" cy="0"/>
          <a:chOff x="0" y="0"/>
          <a:chExt cx="0" cy="0"/>
        </a:xfrm>
      </p:grpSpPr>
      <p:sp>
        <p:nvSpPr>
          <p:cNvPr id="2" name="Naslov 1">
            <a:extLst>
              <a:ext uri="{FF2B5EF4-FFF2-40B4-BE49-F238E27FC236}">
                <a16:creationId xmlns:a16="http://schemas.microsoft.com/office/drawing/2014/main" id="{78695730-9263-1C4A-7751-DD4F77138166}"/>
              </a:ext>
            </a:extLst>
          </p:cNvPr>
          <p:cNvSpPr>
            <a:spLocks noGrp="1"/>
          </p:cNvSpPr>
          <p:nvPr>
            <p:ph type="title"/>
          </p:nvPr>
        </p:nvSpPr>
        <p:spPr/>
        <p:txBody>
          <a:bodyPr vert="horz" lIns="91440" tIns="45720" rIns="91440" bIns="45720" rtlCol="0" anchor="ctr">
            <a:normAutofit/>
          </a:bodyPr>
          <a:lstStyle/>
          <a:p>
            <a:r>
              <a:rPr lang="sl-SI" sz="3600" b="1" dirty="0">
                <a:effectLst>
                  <a:outerShdw blurRad="38100" dist="38100" dir="2700000" algn="tl">
                    <a:srgbClr val="000000">
                      <a:alpha val="43137"/>
                    </a:srgbClr>
                  </a:outerShdw>
                </a:effectLst>
              </a:rPr>
              <a:t>Uporaba recikliranih materialov kot nadomestek za naravne vire</a:t>
            </a:r>
          </a:p>
        </p:txBody>
      </p:sp>
      <p:sp>
        <p:nvSpPr>
          <p:cNvPr id="4" name="Rectangle 1">
            <a:extLst>
              <a:ext uri="{FF2B5EF4-FFF2-40B4-BE49-F238E27FC236}">
                <a16:creationId xmlns:a16="http://schemas.microsoft.com/office/drawing/2014/main" id="{1CCBCDB2-3822-67E1-678C-99EA4D8ECB52}"/>
              </a:ext>
            </a:extLst>
          </p:cNvPr>
          <p:cNvSpPr>
            <a:spLocks noGrp="1" noChangeArrowheads="1"/>
          </p:cNvSpPr>
          <p:nvPr>
            <p:ph idx="1"/>
          </p:nvPr>
        </p:nvSpPr>
        <p:spPr bwMode="auto">
          <a:xfrm>
            <a:off x="838200" y="2986039"/>
            <a:ext cx="5206218"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lnSpc>
                <a:spcPct val="100000"/>
              </a:lnSpc>
              <a:spcBef>
                <a:spcPct val="0"/>
              </a:spcBef>
              <a:spcAft>
                <a:spcPct val="0"/>
              </a:spcAft>
            </a:pPr>
            <a:r>
              <a:rPr kumimoji="0" lang="sl-SI" altLang="sl-SI" sz="2000" b="1" i="0" u="none" strike="noStrike" cap="none" normalizeH="0" baseline="0" dirty="0">
                <a:ln>
                  <a:noFill/>
                </a:ln>
                <a:solidFill>
                  <a:schemeClr val="tx1"/>
                </a:solidFill>
                <a:effectLst/>
                <a:latin typeface="Arial" panose="020B0604020202020204" pitchFamily="34" charset="0"/>
              </a:rPr>
              <a:t>Poudarek na možnosti uporabe odpadkov</a:t>
            </a:r>
          </a:p>
          <a:p>
            <a:pPr eaLnBrk="0" fontAlgn="base" hangingPunct="0">
              <a:lnSpc>
                <a:spcPct val="100000"/>
              </a:lnSpc>
              <a:spcBef>
                <a:spcPct val="0"/>
              </a:spcBef>
              <a:spcAft>
                <a:spcPct val="0"/>
              </a:spcAft>
            </a:pPr>
            <a:endParaRPr lang="sl-SI" altLang="sl-SI" sz="2000" b="1" dirty="0">
              <a:latin typeface="Arial" panose="020B0604020202020204" pitchFamily="34" charset="0"/>
            </a:endParaRPr>
          </a:p>
          <a:p>
            <a:pPr eaLnBrk="0" fontAlgn="base" hangingPunct="0">
              <a:lnSpc>
                <a:spcPct val="100000"/>
              </a:lnSpc>
              <a:spcBef>
                <a:spcPct val="0"/>
              </a:spcBef>
              <a:spcAft>
                <a:spcPct val="0"/>
              </a:spcAft>
            </a:pPr>
            <a:endParaRPr kumimoji="0" lang="sl-SI" altLang="sl-SI" sz="2000" b="1" i="0" u="none" strike="noStrike" cap="none" normalizeH="0" baseline="0" dirty="0">
              <a:ln>
                <a:noFill/>
              </a:ln>
              <a:solidFill>
                <a:schemeClr val="tx1"/>
              </a:solidFill>
              <a:effectLst/>
              <a:latin typeface="Arial" panose="020B0604020202020204" pitchFamily="34" charset="0"/>
            </a:endParaRPr>
          </a:p>
          <a:p>
            <a:pPr eaLnBrk="0" fontAlgn="base" hangingPunct="0">
              <a:lnSpc>
                <a:spcPct val="100000"/>
              </a:lnSpc>
              <a:spcBef>
                <a:spcPct val="0"/>
              </a:spcBef>
              <a:spcAft>
                <a:spcPct val="0"/>
              </a:spcAft>
            </a:pPr>
            <a:r>
              <a:rPr kumimoji="0" lang="sl-SI" altLang="sl-SI" sz="2000" b="1" i="0" u="none" strike="noStrike" cap="none" normalizeH="0" baseline="0" dirty="0">
                <a:ln>
                  <a:noFill/>
                </a:ln>
                <a:solidFill>
                  <a:schemeClr val="tx1"/>
                </a:solidFill>
                <a:effectLst/>
                <a:latin typeface="Arial" panose="020B0604020202020204" pitchFamily="34" charset="0"/>
              </a:rPr>
              <a:t>Izzivi in rešitve pri vzpostavljanju infrastrukture</a:t>
            </a:r>
          </a:p>
        </p:txBody>
      </p:sp>
      <p:grpSp>
        <p:nvGrpSpPr>
          <p:cNvPr id="3" name="Skupina 2">
            <a:extLst>
              <a:ext uri="{FF2B5EF4-FFF2-40B4-BE49-F238E27FC236}">
                <a16:creationId xmlns:a16="http://schemas.microsoft.com/office/drawing/2014/main" id="{884B91D7-3250-77DD-EF11-52A7AFB94BA5}"/>
              </a:ext>
            </a:extLst>
          </p:cNvPr>
          <p:cNvGrpSpPr/>
          <p:nvPr/>
        </p:nvGrpSpPr>
        <p:grpSpPr>
          <a:xfrm>
            <a:off x="5716363" y="1836717"/>
            <a:ext cx="6184736" cy="4511675"/>
            <a:chOff x="4416913" y="1613791"/>
            <a:chExt cx="7232923" cy="5147595"/>
          </a:xfrm>
        </p:grpSpPr>
        <p:pic>
          <p:nvPicPr>
            <p:cNvPr id="5" name="Slika 4" descr="Slika, ki vsebuje besede preslikava&#10;&#10;Opis je samodejno ustvarjen">
              <a:extLst>
                <a:ext uri="{FF2B5EF4-FFF2-40B4-BE49-F238E27FC236}">
                  <a16:creationId xmlns:a16="http://schemas.microsoft.com/office/drawing/2014/main" id="{C2C4D26A-5661-E007-EB5A-DB1F7942EE7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16913" y="1613791"/>
              <a:ext cx="7232923" cy="4568683"/>
            </a:xfrm>
            <a:prstGeom prst="rect">
              <a:avLst/>
            </a:prstGeom>
          </p:spPr>
        </p:pic>
        <p:sp>
          <p:nvSpPr>
            <p:cNvPr id="6" name="PoljeZBesedilom 5">
              <a:extLst>
                <a:ext uri="{FF2B5EF4-FFF2-40B4-BE49-F238E27FC236}">
                  <a16:creationId xmlns:a16="http://schemas.microsoft.com/office/drawing/2014/main" id="{E686EF0A-12BB-7159-4483-58DD3C1DF838}"/>
                </a:ext>
              </a:extLst>
            </p:cNvPr>
            <p:cNvSpPr txBox="1"/>
            <p:nvPr/>
          </p:nvSpPr>
          <p:spPr>
            <a:xfrm>
              <a:off x="4416913" y="6159062"/>
              <a:ext cx="7111892" cy="602324"/>
            </a:xfrm>
            <a:prstGeom prst="rect">
              <a:avLst/>
            </a:prstGeom>
            <a:noFill/>
          </p:spPr>
          <p:txBody>
            <a:bodyPr wrap="square">
              <a:spAutoFit/>
            </a:bodyPr>
            <a:lstStyle/>
            <a:p>
              <a:pPr algn="ctr"/>
              <a:r>
                <a:rPr lang="en-US" sz="900" b="1" dirty="0">
                  <a:effectLst/>
                  <a:ea typeface="Calibri" panose="020F0502020204030204" pitchFamily="34" charset="0"/>
                  <a:cs typeface="Times New Roman" panose="02020603050405020304" pitchFamily="18" charset="0"/>
                </a:rPr>
                <a:t>Set of concessionaires with mining rights granted in 2018 and 2021, with restrictions related to the arrangement of the mining area and mining rights</a:t>
              </a:r>
              <a:endParaRPr lang="sl-SI" sz="900" b="1" dirty="0"/>
            </a:p>
          </p:txBody>
        </p:sp>
      </p:grpSp>
      <p:graphicFrame>
        <p:nvGraphicFramePr>
          <p:cNvPr id="7" name="Tabela 6">
            <a:extLst>
              <a:ext uri="{FF2B5EF4-FFF2-40B4-BE49-F238E27FC236}">
                <a16:creationId xmlns:a16="http://schemas.microsoft.com/office/drawing/2014/main" id="{E191F6D4-6001-6EC9-A06A-AF00BCCFE04C}"/>
              </a:ext>
            </a:extLst>
          </p:cNvPr>
          <p:cNvGraphicFramePr>
            <a:graphicFrameLocks noGrp="1"/>
          </p:cNvGraphicFramePr>
          <p:nvPr>
            <p:extLst>
              <p:ext uri="{D42A27DB-BD31-4B8C-83A1-F6EECF244321}">
                <p14:modId xmlns:p14="http://schemas.microsoft.com/office/powerpoint/2010/main" val="970161232"/>
              </p:ext>
            </p:extLst>
          </p:nvPr>
        </p:nvGraphicFramePr>
        <p:xfrm>
          <a:off x="5612872" y="2103492"/>
          <a:ext cx="6184736" cy="1763064"/>
        </p:xfrm>
        <a:graphic>
          <a:graphicData uri="http://schemas.openxmlformats.org/drawingml/2006/table">
            <a:tbl>
              <a:tblPr>
                <a:tableStyleId>{5C22544A-7EE6-4342-B048-85BDC9FD1C3A}</a:tableStyleId>
              </a:tblPr>
              <a:tblGrid>
                <a:gridCol w="882620">
                  <a:extLst>
                    <a:ext uri="{9D8B030D-6E8A-4147-A177-3AD203B41FA5}">
                      <a16:colId xmlns:a16="http://schemas.microsoft.com/office/drawing/2014/main" val="1981487053"/>
                    </a:ext>
                  </a:extLst>
                </a:gridCol>
                <a:gridCol w="639580">
                  <a:extLst>
                    <a:ext uri="{9D8B030D-6E8A-4147-A177-3AD203B41FA5}">
                      <a16:colId xmlns:a16="http://schemas.microsoft.com/office/drawing/2014/main" val="686967589"/>
                    </a:ext>
                  </a:extLst>
                </a:gridCol>
                <a:gridCol w="460498">
                  <a:extLst>
                    <a:ext uri="{9D8B030D-6E8A-4147-A177-3AD203B41FA5}">
                      <a16:colId xmlns:a16="http://schemas.microsoft.com/office/drawing/2014/main" val="1893317925"/>
                    </a:ext>
                  </a:extLst>
                </a:gridCol>
                <a:gridCol w="1202409">
                  <a:extLst>
                    <a:ext uri="{9D8B030D-6E8A-4147-A177-3AD203B41FA5}">
                      <a16:colId xmlns:a16="http://schemas.microsoft.com/office/drawing/2014/main" val="1855059134"/>
                    </a:ext>
                  </a:extLst>
                </a:gridCol>
                <a:gridCol w="754703">
                  <a:extLst>
                    <a:ext uri="{9D8B030D-6E8A-4147-A177-3AD203B41FA5}">
                      <a16:colId xmlns:a16="http://schemas.microsoft.com/office/drawing/2014/main" val="1632083608"/>
                    </a:ext>
                  </a:extLst>
                </a:gridCol>
                <a:gridCol w="1176827">
                  <a:extLst>
                    <a:ext uri="{9D8B030D-6E8A-4147-A177-3AD203B41FA5}">
                      <a16:colId xmlns:a16="http://schemas.microsoft.com/office/drawing/2014/main" val="2591094452"/>
                    </a:ext>
                  </a:extLst>
                </a:gridCol>
                <a:gridCol w="1068099">
                  <a:extLst>
                    <a:ext uri="{9D8B030D-6E8A-4147-A177-3AD203B41FA5}">
                      <a16:colId xmlns:a16="http://schemas.microsoft.com/office/drawing/2014/main" val="1411917747"/>
                    </a:ext>
                  </a:extLst>
                </a:gridCol>
              </a:tblGrid>
              <a:tr h="246496">
                <a:tc gridSpan="6">
                  <a:txBody>
                    <a:bodyPr/>
                    <a:lstStyle/>
                    <a:p>
                      <a:pPr algn="l" fontAlgn="ctr"/>
                      <a:r>
                        <a:rPr lang="en-US" sz="800" u="none" strike="noStrike" dirty="0">
                          <a:effectLst/>
                        </a:rPr>
                        <a:t>Reference quantities of stone aggregates for 1 km of a road with a width of 7 m (without banks and taking into account the slope of the layer at the edge)</a:t>
                      </a:r>
                      <a:endParaRPr lang="en-US" sz="800" b="1" i="0" u="none" strike="noStrike" dirty="0">
                        <a:solidFill>
                          <a:srgbClr val="000000"/>
                        </a:solidFill>
                        <a:effectLst/>
                        <a:latin typeface="Calibri" panose="020F0502020204030204" pitchFamily="34" charset="0"/>
                      </a:endParaRPr>
                    </a:p>
                  </a:txBody>
                  <a:tcPr marL="0" marR="0" marT="0" marB="0" anchor="ctr"/>
                </a:tc>
                <a:tc hMerge="1">
                  <a:txBody>
                    <a:bodyPr/>
                    <a:lstStyle/>
                    <a:p>
                      <a:endParaRPr lang="sl-SI"/>
                    </a:p>
                  </a:txBody>
                  <a:tcPr/>
                </a:tc>
                <a:tc hMerge="1">
                  <a:txBody>
                    <a:bodyPr/>
                    <a:lstStyle/>
                    <a:p>
                      <a:endParaRPr lang="sl-SI"/>
                    </a:p>
                  </a:txBody>
                  <a:tcPr/>
                </a:tc>
                <a:tc hMerge="1">
                  <a:txBody>
                    <a:bodyPr/>
                    <a:lstStyle/>
                    <a:p>
                      <a:endParaRPr lang="sl-SI"/>
                    </a:p>
                  </a:txBody>
                  <a:tcPr/>
                </a:tc>
                <a:tc hMerge="1">
                  <a:txBody>
                    <a:bodyPr/>
                    <a:lstStyle/>
                    <a:p>
                      <a:endParaRPr lang="sl-SI"/>
                    </a:p>
                  </a:txBody>
                  <a:tcPr/>
                </a:tc>
                <a:tc hMerge="1">
                  <a:txBody>
                    <a:bodyPr/>
                    <a:lstStyle/>
                    <a:p>
                      <a:endParaRPr lang="sl-SI"/>
                    </a:p>
                  </a:txBody>
                  <a:tcPr/>
                </a:tc>
                <a:tc>
                  <a:txBody>
                    <a:bodyPr/>
                    <a:lstStyle/>
                    <a:p>
                      <a:pPr algn="l" fontAlgn="b"/>
                      <a:endParaRPr lang="sl-SI" sz="800" b="0" i="0" u="none" strike="noStrike" dirty="0">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1512251896"/>
                  </a:ext>
                </a:extLst>
              </a:tr>
              <a:tr h="126946">
                <a:tc>
                  <a:txBody>
                    <a:bodyPr/>
                    <a:lstStyle/>
                    <a:p>
                      <a:pPr algn="l" fontAlgn="b"/>
                      <a:endParaRPr lang="sl-SI" sz="800" b="0" i="0" u="none" strike="noStrike">
                        <a:solidFill>
                          <a:srgbClr val="000000"/>
                        </a:solidFill>
                        <a:effectLst/>
                        <a:latin typeface="Calibri" panose="020F0502020204030204" pitchFamily="34" charset="0"/>
                      </a:endParaRPr>
                    </a:p>
                  </a:txBody>
                  <a:tcPr marL="0" marR="0" marT="0" marB="0" anchor="b"/>
                </a:tc>
                <a:tc>
                  <a:txBody>
                    <a:bodyPr/>
                    <a:lstStyle/>
                    <a:p>
                      <a:pPr algn="l" fontAlgn="b"/>
                      <a:endParaRPr lang="sl-SI" sz="800" b="0" i="0" u="none" strike="noStrike">
                        <a:solidFill>
                          <a:srgbClr val="000000"/>
                        </a:solidFill>
                        <a:effectLst/>
                        <a:latin typeface="Calibri" panose="020F0502020204030204" pitchFamily="34" charset="0"/>
                      </a:endParaRPr>
                    </a:p>
                  </a:txBody>
                  <a:tcPr marL="0" marR="0" marT="0" marB="0" anchor="b"/>
                </a:tc>
                <a:tc>
                  <a:txBody>
                    <a:bodyPr/>
                    <a:lstStyle/>
                    <a:p>
                      <a:pPr algn="l" fontAlgn="b"/>
                      <a:endParaRPr lang="sl-SI" sz="800" b="0" i="0" u="none" strike="noStrike">
                        <a:solidFill>
                          <a:srgbClr val="000000"/>
                        </a:solidFill>
                        <a:effectLst/>
                        <a:latin typeface="Calibri" panose="020F0502020204030204" pitchFamily="34" charset="0"/>
                      </a:endParaRPr>
                    </a:p>
                  </a:txBody>
                  <a:tcPr marL="0" marR="0" marT="0" marB="0" anchor="b"/>
                </a:tc>
                <a:tc>
                  <a:txBody>
                    <a:bodyPr/>
                    <a:lstStyle/>
                    <a:p>
                      <a:pPr algn="l" fontAlgn="b"/>
                      <a:endParaRPr lang="sl-SI" sz="800" b="0" i="0" u="none" strike="noStrike">
                        <a:solidFill>
                          <a:srgbClr val="000000"/>
                        </a:solidFill>
                        <a:effectLst/>
                        <a:latin typeface="Calibri" panose="020F0502020204030204" pitchFamily="34" charset="0"/>
                      </a:endParaRPr>
                    </a:p>
                  </a:txBody>
                  <a:tcPr marL="0" marR="0" marT="0" marB="0" anchor="b"/>
                </a:tc>
                <a:tc>
                  <a:txBody>
                    <a:bodyPr/>
                    <a:lstStyle/>
                    <a:p>
                      <a:pPr algn="l" fontAlgn="b"/>
                      <a:endParaRPr lang="sl-SI" sz="800" b="0" i="0" u="none" strike="noStrike">
                        <a:solidFill>
                          <a:srgbClr val="000000"/>
                        </a:solidFill>
                        <a:effectLst/>
                        <a:latin typeface="Calibri" panose="020F0502020204030204" pitchFamily="34" charset="0"/>
                      </a:endParaRPr>
                    </a:p>
                  </a:txBody>
                  <a:tcPr marL="0" marR="0" marT="0" marB="0" anchor="b"/>
                </a:tc>
                <a:tc>
                  <a:txBody>
                    <a:bodyPr/>
                    <a:lstStyle/>
                    <a:p>
                      <a:pPr algn="l" fontAlgn="b"/>
                      <a:endParaRPr lang="sl-SI" sz="800" b="0" i="0" u="none" strike="noStrike">
                        <a:solidFill>
                          <a:srgbClr val="000000"/>
                        </a:solidFill>
                        <a:effectLst/>
                        <a:latin typeface="Calibri" panose="020F0502020204030204" pitchFamily="34" charset="0"/>
                      </a:endParaRPr>
                    </a:p>
                  </a:txBody>
                  <a:tcPr marL="0" marR="0" marT="0" marB="0" anchor="b"/>
                </a:tc>
                <a:tc>
                  <a:txBody>
                    <a:bodyPr/>
                    <a:lstStyle/>
                    <a:p>
                      <a:pPr algn="l" fontAlgn="b"/>
                      <a:endParaRPr lang="sl-SI" sz="8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2148993506"/>
                  </a:ext>
                </a:extLst>
              </a:tr>
              <a:tr h="431367">
                <a:tc>
                  <a:txBody>
                    <a:bodyPr/>
                    <a:lstStyle/>
                    <a:p>
                      <a:pPr algn="ctr" fontAlgn="b"/>
                      <a:r>
                        <a:rPr lang="en-US" sz="700" u="none" strike="noStrike" dirty="0">
                          <a:effectLst/>
                          <a:latin typeface="+mn-lt"/>
                        </a:rPr>
                        <a:t>Type of pavement structure layer</a:t>
                      </a:r>
                      <a:endParaRPr lang="en-US" sz="700" b="0" i="0" u="none" strike="noStrike" dirty="0">
                        <a:solidFill>
                          <a:srgbClr val="000000"/>
                        </a:solidFill>
                        <a:effectLst/>
                        <a:latin typeface="+mn-lt"/>
                      </a:endParaRPr>
                    </a:p>
                  </a:txBody>
                  <a:tcPr marL="0" marR="0" marT="0" marB="0" anchor="b"/>
                </a:tc>
                <a:tc>
                  <a:txBody>
                    <a:bodyPr/>
                    <a:lstStyle/>
                    <a:p>
                      <a:pPr algn="ctr" fontAlgn="b"/>
                      <a:r>
                        <a:rPr lang="sl-SI" sz="700" u="none" strike="noStrike" dirty="0" err="1">
                          <a:effectLst/>
                          <a:latin typeface="+mn-lt"/>
                        </a:rPr>
                        <a:t>Thickness</a:t>
                      </a:r>
                      <a:r>
                        <a:rPr lang="sl-SI" sz="700" u="none" strike="noStrike" dirty="0">
                          <a:effectLst/>
                          <a:latin typeface="+mn-lt"/>
                        </a:rPr>
                        <a:t> in m</a:t>
                      </a:r>
                      <a:endParaRPr lang="sl-SI" sz="700" b="0" i="0" u="none" strike="noStrike" dirty="0">
                        <a:solidFill>
                          <a:srgbClr val="000000"/>
                        </a:solidFill>
                        <a:effectLst/>
                        <a:latin typeface="+mn-lt"/>
                      </a:endParaRPr>
                    </a:p>
                  </a:txBody>
                  <a:tcPr marL="0" marR="0" marT="0" marB="0" anchor="b"/>
                </a:tc>
                <a:tc>
                  <a:txBody>
                    <a:bodyPr/>
                    <a:lstStyle/>
                    <a:p>
                      <a:pPr algn="ctr" fontAlgn="b"/>
                      <a:r>
                        <a:rPr lang="sl-SI" sz="700" u="none" strike="noStrike" dirty="0" err="1">
                          <a:effectLst/>
                          <a:latin typeface="+mn-lt"/>
                        </a:rPr>
                        <a:t>Width</a:t>
                      </a:r>
                      <a:r>
                        <a:rPr lang="sl-SI" sz="700" u="none" strike="noStrike" dirty="0">
                          <a:effectLst/>
                          <a:latin typeface="+mn-lt"/>
                        </a:rPr>
                        <a:t> in m</a:t>
                      </a:r>
                      <a:endParaRPr lang="sl-SI" sz="700" b="0" i="0" u="none" strike="noStrike" dirty="0">
                        <a:solidFill>
                          <a:srgbClr val="000000"/>
                        </a:solidFill>
                        <a:effectLst/>
                        <a:latin typeface="+mn-lt"/>
                      </a:endParaRPr>
                    </a:p>
                  </a:txBody>
                  <a:tcPr marL="0" marR="0" marT="0" marB="0" anchor="b"/>
                </a:tc>
                <a:tc>
                  <a:txBody>
                    <a:bodyPr/>
                    <a:lstStyle/>
                    <a:p>
                      <a:pPr algn="ctr" fontAlgn="b"/>
                      <a:r>
                        <a:rPr lang="en-US" sz="700" u="none" strike="noStrike" dirty="0">
                          <a:effectLst/>
                          <a:latin typeface="+mn-lt"/>
                        </a:rPr>
                        <a:t>Volumetric mass of the installed stone aggregate ton/m3</a:t>
                      </a:r>
                      <a:endParaRPr lang="en-US" sz="700" b="0" i="0" u="none" strike="noStrike" dirty="0">
                        <a:solidFill>
                          <a:srgbClr val="000000"/>
                        </a:solidFill>
                        <a:effectLst/>
                        <a:latin typeface="+mn-lt"/>
                      </a:endParaRPr>
                    </a:p>
                  </a:txBody>
                  <a:tcPr marL="0" marR="0" marT="0" marB="0" anchor="b"/>
                </a:tc>
                <a:tc>
                  <a:txBody>
                    <a:bodyPr/>
                    <a:lstStyle/>
                    <a:p>
                      <a:pPr algn="ctr" fontAlgn="b"/>
                      <a:r>
                        <a:rPr lang="en-US" sz="700" u="none" strike="noStrike">
                          <a:effectLst/>
                          <a:latin typeface="+mn-lt"/>
                        </a:rPr>
                        <a:t>Mass of stone aggregate ton/m2</a:t>
                      </a:r>
                      <a:endParaRPr lang="en-US" sz="700" b="0" i="0" u="none" strike="noStrike">
                        <a:solidFill>
                          <a:srgbClr val="000000"/>
                        </a:solidFill>
                        <a:effectLst/>
                        <a:latin typeface="+mn-lt"/>
                      </a:endParaRPr>
                    </a:p>
                  </a:txBody>
                  <a:tcPr marL="0" marR="0" marT="0" marB="0" anchor="b"/>
                </a:tc>
                <a:tc>
                  <a:txBody>
                    <a:bodyPr/>
                    <a:lstStyle/>
                    <a:p>
                      <a:pPr algn="ctr" fontAlgn="b"/>
                      <a:r>
                        <a:rPr lang="en-US" sz="700" u="none" strike="noStrike" dirty="0">
                          <a:effectLst/>
                          <a:latin typeface="+mn-lt"/>
                        </a:rPr>
                        <a:t>Mass of stone aggregate for a width of 7 m, length of 1000 m in tons</a:t>
                      </a:r>
                      <a:endParaRPr lang="en-US" sz="700" b="0" i="0" u="none" strike="noStrike" dirty="0">
                        <a:solidFill>
                          <a:srgbClr val="000000"/>
                        </a:solidFill>
                        <a:effectLst/>
                        <a:latin typeface="+mn-lt"/>
                      </a:endParaRPr>
                    </a:p>
                  </a:txBody>
                  <a:tcPr marL="0" marR="0" marT="0" marB="0" anchor="b"/>
                </a:tc>
                <a:tc>
                  <a:txBody>
                    <a:bodyPr/>
                    <a:lstStyle/>
                    <a:p>
                      <a:pPr algn="ctr" fontAlgn="b"/>
                      <a:r>
                        <a:rPr lang="en-US" sz="700" u="none" strike="noStrike">
                          <a:effectLst/>
                          <a:latin typeface="+mn-lt"/>
                        </a:rPr>
                        <a:t>Amount of excavated material in m3 in the quarry (2.7 tons/m3)</a:t>
                      </a:r>
                      <a:endParaRPr lang="en-US" sz="700" b="0" i="0" u="none" strike="noStrike">
                        <a:solidFill>
                          <a:srgbClr val="000000"/>
                        </a:solidFill>
                        <a:effectLst/>
                        <a:latin typeface="+mn-lt"/>
                      </a:endParaRPr>
                    </a:p>
                  </a:txBody>
                  <a:tcPr marL="0" marR="0" marT="0" marB="0" anchor="b"/>
                </a:tc>
                <a:extLst>
                  <a:ext uri="{0D108BD9-81ED-4DB2-BD59-A6C34878D82A}">
                    <a16:rowId xmlns:a16="http://schemas.microsoft.com/office/drawing/2014/main" val="471087351"/>
                  </a:ext>
                </a:extLst>
              </a:tr>
              <a:tr h="126946">
                <a:tc>
                  <a:txBody>
                    <a:bodyPr/>
                    <a:lstStyle/>
                    <a:p>
                      <a:pPr algn="ctr" fontAlgn="b"/>
                      <a:r>
                        <a:rPr lang="sl-SI" sz="700" u="none" strike="noStrike">
                          <a:effectLst/>
                          <a:latin typeface="+mn-lt"/>
                        </a:rPr>
                        <a:t>AC 11 surf </a:t>
                      </a:r>
                      <a:endParaRPr lang="sl-SI" sz="700" b="0" i="0" u="none" strike="noStrike">
                        <a:solidFill>
                          <a:srgbClr val="000000"/>
                        </a:solidFill>
                        <a:effectLst/>
                        <a:latin typeface="+mn-lt"/>
                      </a:endParaRPr>
                    </a:p>
                  </a:txBody>
                  <a:tcPr marL="0" marR="0" marT="0" marB="0" anchor="b"/>
                </a:tc>
                <a:tc>
                  <a:txBody>
                    <a:bodyPr/>
                    <a:lstStyle/>
                    <a:p>
                      <a:pPr algn="ctr" fontAlgn="b"/>
                      <a:r>
                        <a:rPr lang="sl-SI" sz="700" u="none" strike="noStrike">
                          <a:effectLst/>
                          <a:latin typeface="+mn-lt"/>
                        </a:rPr>
                        <a:t>0,04</a:t>
                      </a:r>
                      <a:endParaRPr lang="sl-SI" sz="700" b="0" i="0" u="none" strike="noStrike">
                        <a:solidFill>
                          <a:srgbClr val="000000"/>
                        </a:solidFill>
                        <a:effectLst/>
                        <a:latin typeface="+mn-lt"/>
                      </a:endParaRPr>
                    </a:p>
                  </a:txBody>
                  <a:tcPr marL="0" marR="0" marT="0" marB="0" anchor="b"/>
                </a:tc>
                <a:tc>
                  <a:txBody>
                    <a:bodyPr/>
                    <a:lstStyle/>
                    <a:p>
                      <a:pPr algn="ctr" fontAlgn="b"/>
                      <a:r>
                        <a:rPr lang="sl-SI" sz="700" u="none" strike="noStrike">
                          <a:effectLst/>
                          <a:latin typeface="+mn-lt"/>
                        </a:rPr>
                        <a:t>7</a:t>
                      </a:r>
                      <a:endParaRPr lang="sl-SI" sz="700" b="0" i="0" u="none" strike="noStrike">
                        <a:solidFill>
                          <a:srgbClr val="000000"/>
                        </a:solidFill>
                        <a:effectLst/>
                        <a:latin typeface="+mn-lt"/>
                      </a:endParaRPr>
                    </a:p>
                  </a:txBody>
                  <a:tcPr marL="0" marR="0" marT="0" marB="0" anchor="b"/>
                </a:tc>
                <a:tc>
                  <a:txBody>
                    <a:bodyPr/>
                    <a:lstStyle/>
                    <a:p>
                      <a:pPr algn="ctr" fontAlgn="b"/>
                      <a:r>
                        <a:rPr lang="sl-SI" sz="700" u="none" strike="noStrike" dirty="0">
                          <a:effectLst/>
                          <a:latin typeface="+mn-lt"/>
                        </a:rPr>
                        <a:t>2,270</a:t>
                      </a:r>
                      <a:endParaRPr lang="sl-SI" sz="700" b="0" i="0" u="none" strike="noStrike" dirty="0">
                        <a:solidFill>
                          <a:srgbClr val="000000"/>
                        </a:solidFill>
                        <a:effectLst/>
                        <a:latin typeface="+mn-lt"/>
                      </a:endParaRPr>
                    </a:p>
                  </a:txBody>
                  <a:tcPr marL="0" marR="0" marT="0" marB="0" anchor="b"/>
                </a:tc>
                <a:tc>
                  <a:txBody>
                    <a:bodyPr/>
                    <a:lstStyle/>
                    <a:p>
                      <a:pPr algn="ctr" fontAlgn="b"/>
                      <a:r>
                        <a:rPr lang="sl-SI" sz="700" u="none" strike="noStrike">
                          <a:effectLst/>
                          <a:latin typeface="+mn-lt"/>
                        </a:rPr>
                        <a:t>0,091</a:t>
                      </a:r>
                      <a:endParaRPr lang="sl-SI" sz="700" b="0" i="0" u="none" strike="noStrike">
                        <a:solidFill>
                          <a:srgbClr val="000000"/>
                        </a:solidFill>
                        <a:effectLst/>
                        <a:latin typeface="+mn-lt"/>
                      </a:endParaRPr>
                    </a:p>
                  </a:txBody>
                  <a:tcPr marL="0" marR="0" marT="0" marB="0" anchor="b"/>
                </a:tc>
                <a:tc>
                  <a:txBody>
                    <a:bodyPr/>
                    <a:lstStyle/>
                    <a:p>
                      <a:pPr algn="ctr" fontAlgn="b"/>
                      <a:r>
                        <a:rPr lang="sl-SI" sz="700" u="none" strike="noStrike">
                          <a:effectLst/>
                          <a:latin typeface="+mn-lt"/>
                        </a:rPr>
                        <a:t>636</a:t>
                      </a:r>
                      <a:endParaRPr lang="sl-SI" sz="700" b="0" i="0" u="none" strike="noStrike">
                        <a:solidFill>
                          <a:srgbClr val="000000"/>
                        </a:solidFill>
                        <a:effectLst/>
                        <a:latin typeface="+mn-lt"/>
                      </a:endParaRPr>
                    </a:p>
                  </a:txBody>
                  <a:tcPr marL="0" marR="0" marT="0" marB="0" anchor="b"/>
                </a:tc>
                <a:tc>
                  <a:txBody>
                    <a:bodyPr/>
                    <a:lstStyle/>
                    <a:p>
                      <a:pPr algn="ctr" fontAlgn="b"/>
                      <a:r>
                        <a:rPr lang="sl-SI" sz="700" u="none" strike="noStrike">
                          <a:effectLst/>
                          <a:latin typeface="+mn-lt"/>
                        </a:rPr>
                        <a:t>235</a:t>
                      </a:r>
                      <a:endParaRPr lang="sl-SI" sz="700" b="0" i="0" u="none" strike="noStrike">
                        <a:solidFill>
                          <a:srgbClr val="000000"/>
                        </a:solidFill>
                        <a:effectLst/>
                        <a:latin typeface="+mn-lt"/>
                      </a:endParaRPr>
                    </a:p>
                  </a:txBody>
                  <a:tcPr marL="0" marR="0" marT="0" marB="0" anchor="b"/>
                </a:tc>
                <a:extLst>
                  <a:ext uri="{0D108BD9-81ED-4DB2-BD59-A6C34878D82A}">
                    <a16:rowId xmlns:a16="http://schemas.microsoft.com/office/drawing/2014/main" val="2646379339"/>
                  </a:ext>
                </a:extLst>
              </a:tr>
              <a:tr h="126946">
                <a:tc>
                  <a:txBody>
                    <a:bodyPr/>
                    <a:lstStyle/>
                    <a:p>
                      <a:pPr algn="ctr" fontAlgn="b"/>
                      <a:r>
                        <a:rPr lang="sl-SI" sz="700" u="none" strike="noStrike">
                          <a:effectLst/>
                          <a:latin typeface="+mn-lt"/>
                        </a:rPr>
                        <a:t>AC 22 base </a:t>
                      </a:r>
                      <a:endParaRPr lang="sl-SI" sz="700" b="0" i="0" u="none" strike="noStrike">
                        <a:solidFill>
                          <a:srgbClr val="000000"/>
                        </a:solidFill>
                        <a:effectLst/>
                        <a:latin typeface="+mn-lt"/>
                      </a:endParaRPr>
                    </a:p>
                  </a:txBody>
                  <a:tcPr marL="0" marR="0" marT="0" marB="0" anchor="b"/>
                </a:tc>
                <a:tc>
                  <a:txBody>
                    <a:bodyPr/>
                    <a:lstStyle/>
                    <a:p>
                      <a:pPr algn="ctr" fontAlgn="b"/>
                      <a:r>
                        <a:rPr lang="sl-SI" sz="700" u="none" strike="noStrike">
                          <a:effectLst/>
                          <a:latin typeface="+mn-lt"/>
                        </a:rPr>
                        <a:t>0,08</a:t>
                      </a:r>
                      <a:endParaRPr lang="sl-SI" sz="700" b="0" i="0" u="none" strike="noStrike">
                        <a:solidFill>
                          <a:srgbClr val="000000"/>
                        </a:solidFill>
                        <a:effectLst/>
                        <a:latin typeface="+mn-lt"/>
                      </a:endParaRPr>
                    </a:p>
                  </a:txBody>
                  <a:tcPr marL="0" marR="0" marT="0" marB="0" anchor="b"/>
                </a:tc>
                <a:tc>
                  <a:txBody>
                    <a:bodyPr/>
                    <a:lstStyle/>
                    <a:p>
                      <a:pPr algn="ctr" fontAlgn="b"/>
                      <a:r>
                        <a:rPr lang="sl-SI" sz="700" u="none" strike="noStrike">
                          <a:effectLst/>
                          <a:latin typeface="+mn-lt"/>
                        </a:rPr>
                        <a:t>7</a:t>
                      </a:r>
                      <a:endParaRPr lang="sl-SI" sz="700" b="0" i="0" u="none" strike="noStrike">
                        <a:solidFill>
                          <a:srgbClr val="000000"/>
                        </a:solidFill>
                        <a:effectLst/>
                        <a:latin typeface="+mn-lt"/>
                      </a:endParaRPr>
                    </a:p>
                  </a:txBody>
                  <a:tcPr marL="0" marR="0" marT="0" marB="0" anchor="b"/>
                </a:tc>
                <a:tc>
                  <a:txBody>
                    <a:bodyPr/>
                    <a:lstStyle/>
                    <a:p>
                      <a:pPr algn="ctr" fontAlgn="b"/>
                      <a:r>
                        <a:rPr lang="sl-SI" sz="700" u="none" strike="noStrike">
                          <a:effectLst/>
                          <a:latin typeface="+mn-lt"/>
                        </a:rPr>
                        <a:t>2,300</a:t>
                      </a:r>
                      <a:endParaRPr lang="sl-SI" sz="700" b="0" i="0" u="none" strike="noStrike">
                        <a:solidFill>
                          <a:srgbClr val="000000"/>
                        </a:solidFill>
                        <a:effectLst/>
                        <a:latin typeface="+mn-lt"/>
                      </a:endParaRPr>
                    </a:p>
                  </a:txBody>
                  <a:tcPr marL="0" marR="0" marT="0" marB="0" anchor="b"/>
                </a:tc>
                <a:tc>
                  <a:txBody>
                    <a:bodyPr/>
                    <a:lstStyle/>
                    <a:p>
                      <a:pPr algn="ctr" fontAlgn="b"/>
                      <a:r>
                        <a:rPr lang="sl-SI" sz="700" u="none" strike="noStrike" dirty="0">
                          <a:effectLst/>
                          <a:latin typeface="+mn-lt"/>
                        </a:rPr>
                        <a:t>0,184</a:t>
                      </a:r>
                      <a:endParaRPr lang="sl-SI" sz="700" b="0" i="0" u="none" strike="noStrike" dirty="0">
                        <a:solidFill>
                          <a:srgbClr val="000000"/>
                        </a:solidFill>
                        <a:effectLst/>
                        <a:latin typeface="+mn-lt"/>
                      </a:endParaRPr>
                    </a:p>
                  </a:txBody>
                  <a:tcPr marL="0" marR="0" marT="0" marB="0" anchor="b"/>
                </a:tc>
                <a:tc>
                  <a:txBody>
                    <a:bodyPr/>
                    <a:lstStyle/>
                    <a:p>
                      <a:pPr algn="ctr" fontAlgn="b"/>
                      <a:r>
                        <a:rPr lang="sl-SI" sz="700" u="none" strike="noStrike" dirty="0">
                          <a:effectLst/>
                          <a:latin typeface="+mn-lt"/>
                        </a:rPr>
                        <a:t>1.288</a:t>
                      </a:r>
                      <a:endParaRPr lang="sl-SI" sz="700" b="0" i="0" u="none" strike="noStrike" dirty="0">
                        <a:solidFill>
                          <a:srgbClr val="000000"/>
                        </a:solidFill>
                        <a:effectLst/>
                        <a:latin typeface="+mn-lt"/>
                      </a:endParaRPr>
                    </a:p>
                  </a:txBody>
                  <a:tcPr marL="0" marR="0" marT="0" marB="0" anchor="b"/>
                </a:tc>
                <a:tc>
                  <a:txBody>
                    <a:bodyPr/>
                    <a:lstStyle/>
                    <a:p>
                      <a:pPr algn="ctr" fontAlgn="b"/>
                      <a:r>
                        <a:rPr lang="sl-SI" sz="700" u="none" strike="noStrike">
                          <a:effectLst/>
                          <a:latin typeface="+mn-lt"/>
                        </a:rPr>
                        <a:t>477</a:t>
                      </a:r>
                      <a:endParaRPr lang="sl-SI" sz="700" b="0" i="0" u="none" strike="noStrike">
                        <a:solidFill>
                          <a:srgbClr val="000000"/>
                        </a:solidFill>
                        <a:effectLst/>
                        <a:latin typeface="+mn-lt"/>
                      </a:endParaRPr>
                    </a:p>
                  </a:txBody>
                  <a:tcPr marL="0" marR="0" marT="0" marB="0" anchor="b"/>
                </a:tc>
                <a:extLst>
                  <a:ext uri="{0D108BD9-81ED-4DB2-BD59-A6C34878D82A}">
                    <a16:rowId xmlns:a16="http://schemas.microsoft.com/office/drawing/2014/main" val="2012588873"/>
                  </a:ext>
                </a:extLst>
              </a:tr>
              <a:tr h="126946">
                <a:tc>
                  <a:txBody>
                    <a:bodyPr/>
                    <a:lstStyle/>
                    <a:p>
                      <a:pPr algn="ctr" fontAlgn="b"/>
                      <a:r>
                        <a:rPr lang="sl-SI" sz="700" u="none" strike="noStrike">
                          <a:effectLst/>
                          <a:latin typeface="+mn-lt"/>
                        </a:rPr>
                        <a:t>Tampon 0/32</a:t>
                      </a:r>
                      <a:endParaRPr lang="sl-SI" sz="700" b="0" i="0" u="none" strike="noStrike">
                        <a:solidFill>
                          <a:srgbClr val="000000"/>
                        </a:solidFill>
                        <a:effectLst/>
                        <a:latin typeface="+mn-lt"/>
                      </a:endParaRPr>
                    </a:p>
                  </a:txBody>
                  <a:tcPr marL="0" marR="0" marT="0" marB="0" anchor="b"/>
                </a:tc>
                <a:tc>
                  <a:txBody>
                    <a:bodyPr/>
                    <a:lstStyle/>
                    <a:p>
                      <a:pPr algn="ctr" fontAlgn="b"/>
                      <a:r>
                        <a:rPr lang="sl-SI" sz="700" u="none" strike="noStrike">
                          <a:effectLst/>
                          <a:latin typeface="+mn-lt"/>
                        </a:rPr>
                        <a:t>0,2</a:t>
                      </a:r>
                      <a:endParaRPr lang="sl-SI" sz="700" b="0" i="0" u="none" strike="noStrike">
                        <a:solidFill>
                          <a:srgbClr val="000000"/>
                        </a:solidFill>
                        <a:effectLst/>
                        <a:latin typeface="+mn-lt"/>
                      </a:endParaRPr>
                    </a:p>
                  </a:txBody>
                  <a:tcPr marL="0" marR="0" marT="0" marB="0" anchor="b"/>
                </a:tc>
                <a:tc>
                  <a:txBody>
                    <a:bodyPr/>
                    <a:lstStyle/>
                    <a:p>
                      <a:pPr algn="ctr" fontAlgn="b"/>
                      <a:r>
                        <a:rPr lang="sl-SI" sz="700" u="none" strike="noStrike">
                          <a:effectLst/>
                          <a:latin typeface="+mn-lt"/>
                        </a:rPr>
                        <a:t>7</a:t>
                      </a:r>
                      <a:endParaRPr lang="sl-SI" sz="700" b="0" i="0" u="none" strike="noStrike">
                        <a:solidFill>
                          <a:srgbClr val="000000"/>
                        </a:solidFill>
                        <a:effectLst/>
                        <a:latin typeface="+mn-lt"/>
                      </a:endParaRPr>
                    </a:p>
                  </a:txBody>
                  <a:tcPr marL="0" marR="0" marT="0" marB="0" anchor="b"/>
                </a:tc>
                <a:tc>
                  <a:txBody>
                    <a:bodyPr/>
                    <a:lstStyle/>
                    <a:p>
                      <a:pPr algn="ctr" fontAlgn="b"/>
                      <a:r>
                        <a:rPr lang="sl-SI" sz="700" u="none" strike="noStrike">
                          <a:effectLst/>
                          <a:latin typeface="+mn-lt"/>
                        </a:rPr>
                        <a:t>2,130</a:t>
                      </a:r>
                      <a:endParaRPr lang="sl-SI" sz="700" b="0" i="0" u="none" strike="noStrike">
                        <a:solidFill>
                          <a:srgbClr val="000000"/>
                        </a:solidFill>
                        <a:effectLst/>
                        <a:latin typeface="+mn-lt"/>
                      </a:endParaRPr>
                    </a:p>
                  </a:txBody>
                  <a:tcPr marL="0" marR="0" marT="0" marB="0" anchor="b"/>
                </a:tc>
                <a:tc>
                  <a:txBody>
                    <a:bodyPr/>
                    <a:lstStyle/>
                    <a:p>
                      <a:pPr algn="ctr" fontAlgn="b"/>
                      <a:r>
                        <a:rPr lang="sl-SI" sz="700" u="none" strike="noStrike" dirty="0">
                          <a:effectLst/>
                          <a:latin typeface="+mn-lt"/>
                        </a:rPr>
                        <a:t>0,426</a:t>
                      </a:r>
                      <a:endParaRPr lang="sl-SI" sz="700" b="0" i="0" u="none" strike="noStrike" dirty="0">
                        <a:solidFill>
                          <a:srgbClr val="000000"/>
                        </a:solidFill>
                        <a:effectLst/>
                        <a:latin typeface="+mn-lt"/>
                      </a:endParaRPr>
                    </a:p>
                  </a:txBody>
                  <a:tcPr marL="0" marR="0" marT="0" marB="0" anchor="b"/>
                </a:tc>
                <a:tc>
                  <a:txBody>
                    <a:bodyPr/>
                    <a:lstStyle/>
                    <a:p>
                      <a:pPr algn="ctr" fontAlgn="b"/>
                      <a:r>
                        <a:rPr lang="sl-SI" sz="700" u="none" strike="noStrike" dirty="0">
                          <a:effectLst/>
                          <a:latin typeface="+mn-lt"/>
                        </a:rPr>
                        <a:t>2.982</a:t>
                      </a:r>
                      <a:endParaRPr lang="sl-SI" sz="700" b="0" i="0" u="none" strike="noStrike" dirty="0">
                        <a:solidFill>
                          <a:srgbClr val="000000"/>
                        </a:solidFill>
                        <a:effectLst/>
                        <a:latin typeface="+mn-lt"/>
                      </a:endParaRPr>
                    </a:p>
                  </a:txBody>
                  <a:tcPr marL="0" marR="0" marT="0" marB="0" anchor="b"/>
                </a:tc>
                <a:tc>
                  <a:txBody>
                    <a:bodyPr/>
                    <a:lstStyle/>
                    <a:p>
                      <a:pPr algn="ctr" fontAlgn="b"/>
                      <a:r>
                        <a:rPr lang="sl-SI" sz="700" u="none" strike="noStrike" dirty="0">
                          <a:effectLst/>
                          <a:latin typeface="+mn-lt"/>
                        </a:rPr>
                        <a:t>1.104</a:t>
                      </a:r>
                      <a:endParaRPr lang="sl-SI" sz="700" b="0" i="0" u="none" strike="noStrike" dirty="0">
                        <a:solidFill>
                          <a:srgbClr val="000000"/>
                        </a:solidFill>
                        <a:effectLst/>
                        <a:latin typeface="+mn-lt"/>
                      </a:endParaRPr>
                    </a:p>
                  </a:txBody>
                  <a:tcPr marL="0" marR="0" marT="0" marB="0" anchor="b"/>
                </a:tc>
                <a:extLst>
                  <a:ext uri="{0D108BD9-81ED-4DB2-BD59-A6C34878D82A}">
                    <a16:rowId xmlns:a16="http://schemas.microsoft.com/office/drawing/2014/main" val="2270312183"/>
                  </a:ext>
                </a:extLst>
              </a:tr>
              <a:tr h="323525">
                <a:tc>
                  <a:txBody>
                    <a:bodyPr/>
                    <a:lstStyle/>
                    <a:p>
                      <a:pPr algn="ctr" fontAlgn="ctr"/>
                      <a:r>
                        <a:rPr lang="en-US" sz="700" u="none" strike="noStrike">
                          <a:effectLst/>
                          <a:latin typeface="+mn-lt"/>
                        </a:rPr>
                        <a:t>Stone beam 0/125 for road construction</a:t>
                      </a:r>
                      <a:endParaRPr lang="en-US" sz="700" b="0" i="0" u="none" strike="noStrike">
                        <a:solidFill>
                          <a:srgbClr val="000000"/>
                        </a:solidFill>
                        <a:effectLst/>
                        <a:latin typeface="+mn-lt"/>
                      </a:endParaRPr>
                    </a:p>
                  </a:txBody>
                  <a:tcPr marL="0" marR="0" marT="0" marB="0" anchor="ctr"/>
                </a:tc>
                <a:tc>
                  <a:txBody>
                    <a:bodyPr/>
                    <a:lstStyle/>
                    <a:p>
                      <a:pPr algn="ctr" fontAlgn="ctr"/>
                      <a:r>
                        <a:rPr lang="sl-SI" sz="700" u="none" strike="noStrike">
                          <a:effectLst/>
                          <a:latin typeface="+mn-lt"/>
                        </a:rPr>
                        <a:t>0,5</a:t>
                      </a:r>
                      <a:endParaRPr lang="sl-SI" sz="700" b="0" i="0" u="none" strike="noStrike">
                        <a:solidFill>
                          <a:srgbClr val="000000"/>
                        </a:solidFill>
                        <a:effectLst/>
                        <a:latin typeface="+mn-lt"/>
                      </a:endParaRPr>
                    </a:p>
                  </a:txBody>
                  <a:tcPr marL="0" marR="0" marT="0" marB="0" anchor="ctr"/>
                </a:tc>
                <a:tc>
                  <a:txBody>
                    <a:bodyPr/>
                    <a:lstStyle/>
                    <a:p>
                      <a:pPr algn="ctr" fontAlgn="ctr"/>
                      <a:r>
                        <a:rPr lang="sl-SI" sz="700" u="none" strike="noStrike">
                          <a:effectLst/>
                          <a:latin typeface="+mn-lt"/>
                        </a:rPr>
                        <a:t>7</a:t>
                      </a:r>
                      <a:endParaRPr lang="sl-SI" sz="700" b="0" i="0" u="none" strike="noStrike">
                        <a:solidFill>
                          <a:srgbClr val="000000"/>
                        </a:solidFill>
                        <a:effectLst/>
                        <a:latin typeface="+mn-lt"/>
                      </a:endParaRPr>
                    </a:p>
                  </a:txBody>
                  <a:tcPr marL="0" marR="0" marT="0" marB="0" anchor="ctr"/>
                </a:tc>
                <a:tc>
                  <a:txBody>
                    <a:bodyPr/>
                    <a:lstStyle/>
                    <a:p>
                      <a:pPr algn="ctr" fontAlgn="ctr"/>
                      <a:r>
                        <a:rPr lang="sl-SI" sz="700" u="none" strike="noStrike" dirty="0">
                          <a:effectLst/>
                          <a:latin typeface="+mn-lt"/>
                        </a:rPr>
                        <a:t>2,290</a:t>
                      </a:r>
                      <a:endParaRPr lang="sl-SI" sz="700" b="0" i="0" u="none" strike="noStrike" dirty="0">
                        <a:solidFill>
                          <a:srgbClr val="000000"/>
                        </a:solidFill>
                        <a:effectLst/>
                        <a:latin typeface="+mn-lt"/>
                      </a:endParaRPr>
                    </a:p>
                  </a:txBody>
                  <a:tcPr marL="0" marR="0" marT="0" marB="0" anchor="ctr"/>
                </a:tc>
                <a:tc>
                  <a:txBody>
                    <a:bodyPr/>
                    <a:lstStyle/>
                    <a:p>
                      <a:pPr algn="ctr" fontAlgn="ctr"/>
                      <a:r>
                        <a:rPr lang="sl-SI" sz="700" u="none" strike="noStrike">
                          <a:effectLst/>
                          <a:latin typeface="+mn-lt"/>
                        </a:rPr>
                        <a:t>1,145</a:t>
                      </a:r>
                      <a:endParaRPr lang="sl-SI" sz="700" b="0" i="0" u="none" strike="noStrike">
                        <a:solidFill>
                          <a:srgbClr val="000000"/>
                        </a:solidFill>
                        <a:effectLst/>
                        <a:latin typeface="+mn-lt"/>
                      </a:endParaRPr>
                    </a:p>
                  </a:txBody>
                  <a:tcPr marL="0" marR="0" marT="0" marB="0" anchor="ctr"/>
                </a:tc>
                <a:tc>
                  <a:txBody>
                    <a:bodyPr/>
                    <a:lstStyle/>
                    <a:p>
                      <a:pPr algn="ctr" fontAlgn="ctr"/>
                      <a:r>
                        <a:rPr lang="sl-SI" sz="700" u="none" strike="noStrike" dirty="0">
                          <a:effectLst/>
                          <a:latin typeface="+mn-lt"/>
                        </a:rPr>
                        <a:t>8.015</a:t>
                      </a:r>
                      <a:endParaRPr lang="sl-SI" sz="700" b="0" i="0" u="none" strike="noStrike" dirty="0">
                        <a:solidFill>
                          <a:srgbClr val="000000"/>
                        </a:solidFill>
                        <a:effectLst/>
                        <a:latin typeface="+mn-lt"/>
                      </a:endParaRPr>
                    </a:p>
                  </a:txBody>
                  <a:tcPr marL="0" marR="0" marT="0" marB="0" anchor="ctr"/>
                </a:tc>
                <a:tc>
                  <a:txBody>
                    <a:bodyPr/>
                    <a:lstStyle/>
                    <a:p>
                      <a:pPr algn="ctr" fontAlgn="ctr"/>
                      <a:r>
                        <a:rPr lang="sl-SI" sz="700" u="none" strike="noStrike" dirty="0">
                          <a:effectLst/>
                          <a:latin typeface="+mn-lt"/>
                        </a:rPr>
                        <a:t>2.969</a:t>
                      </a:r>
                      <a:endParaRPr lang="sl-SI" sz="700" b="0" i="0" u="none" strike="noStrike" dirty="0">
                        <a:solidFill>
                          <a:srgbClr val="000000"/>
                        </a:solidFill>
                        <a:effectLst/>
                        <a:latin typeface="+mn-lt"/>
                      </a:endParaRPr>
                    </a:p>
                  </a:txBody>
                  <a:tcPr marL="0" marR="0" marT="0" marB="0" anchor="ctr"/>
                </a:tc>
                <a:extLst>
                  <a:ext uri="{0D108BD9-81ED-4DB2-BD59-A6C34878D82A}">
                    <a16:rowId xmlns:a16="http://schemas.microsoft.com/office/drawing/2014/main" val="468041808"/>
                  </a:ext>
                </a:extLst>
              </a:tr>
              <a:tr h="253892">
                <a:tc>
                  <a:txBody>
                    <a:bodyPr/>
                    <a:lstStyle/>
                    <a:p>
                      <a:pPr algn="ctr" fontAlgn="ctr"/>
                      <a:r>
                        <a:rPr lang="sl-SI" sz="700" u="none" strike="noStrike">
                          <a:effectLst/>
                          <a:latin typeface="+mn-lt"/>
                        </a:rPr>
                        <a:t>TOTAL</a:t>
                      </a:r>
                      <a:endParaRPr lang="sl-SI" sz="700" b="1" i="0" u="none" strike="noStrike">
                        <a:solidFill>
                          <a:srgbClr val="000000"/>
                        </a:solidFill>
                        <a:effectLst/>
                        <a:latin typeface="+mn-lt"/>
                      </a:endParaRPr>
                    </a:p>
                  </a:txBody>
                  <a:tcPr marL="0" marR="0" marT="0" marB="0" anchor="ctr"/>
                </a:tc>
                <a:tc>
                  <a:txBody>
                    <a:bodyPr/>
                    <a:lstStyle/>
                    <a:p>
                      <a:pPr algn="ctr" fontAlgn="ctr"/>
                      <a:r>
                        <a:rPr lang="sl-SI" sz="700" u="none" strike="noStrike">
                          <a:effectLst/>
                          <a:latin typeface="+mn-lt"/>
                        </a:rPr>
                        <a:t>0,82</a:t>
                      </a:r>
                      <a:endParaRPr lang="sl-SI" sz="700" b="1" i="0" u="none" strike="noStrike">
                        <a:solidFill>
                          <a:srgbClr val="000000"/>
                        </a:solidFill>
                        <a:effectLst/>
                        <a:latin typeface="+mn-lt"/>
                      </a:endParaRPr>
                    </a:p>
                  </a:txBody>
                  <a:tcPr marL="0" marR="0" marT="0" marB="0" anchor="ctr"/>
                </a:tc>
                <a:tc>
                  <a:txBody>
                    <a:bodyPr/>
                    <a:lstStyle/>
                    <a:p>
                      <a:pPr algn="ctr" fontAlgn="ctr"/>
                      <a:r>
                        <a:rPr lang="sl-SI" sz="700" u="none" strike="noStrike">
                          <a:effectLst/>
                          <a:latin typeface="+mn-lt"/>
                        </a:rPr>
                        <a:t> </a:t>
                      </a:r>
                      <a:endParaRPr lang="sl-SI" sz="700" b="1" i="0" u="none" strike="noStrike">
                        <a:solidFill>
                          <a:srgbClr val="000000"/>
                        </a:solidFill>
                        <a:effectLst/>
                        <a:latin typeface="+mn-lt"/>
                      </a:endParaRPr>
                    </a:p>
                  </a:txBody>
                  <a:tcPr marL="0" marR="0" marT="0" marB="0" anchor="ctr"/>
                </a:tc>
                <a:tc>
                  <a:txBody>
                    <a:bodyPr/>
                    <a:lstStyle/>
                    <a:p>
                      <a:pPr algn="ctr" fontAlgn="ctr"/>
                      <a:r>
                        <a:rPr lang="sl-SI" sz="700" u="none" strike="noStrike" dirty="0">
                          <a:effectLst/>
                          <a:latin typeface="+mn-lt"/>
                        </a:rPr>
                        <a:t> </a:t>
                      </a:r>
                      <a:endParaRPr lang="sl-SI" sz="700" b="1" i="0" u="none" strike="noStrike" dirty="0">
                        <a:solidFill>
                          <a:srgbClr val="000000"/>
                        </a:solidFill>
                        <a:effectLst/>
                        <a:latin typeface="+mn-lt"/>
                      </a:endParaRPr>
                    </a:p>
                  </a:txBody>
                  <a:tcPr marL="0" marR="0" marT="0" marB="0" anchor="ctr"/>
                </a:tc>
                <a:tc>
                  <a:txBody>
                    <a:bodyPr/>
                    <a:lstStyle/>
                    <a:p>
                      <a:pPr algn="ctr" fontAlgn="ctr"/>
                      <a:r>
                        <a:rPr lang="sl-SI" sz="700" u="none" strike="noStrike">
                          <a:effectLst/>
                          <a:latin typeface="+mn-lt"/>
                        </a:rPr>
                        <a:t>1,846</a:t>
                      </a:r>
                      <a:endParaRPr lang="sl-SI" sz="700" b="1" i="0" u="none" strike="noStrike">
                        <a:solidFill>
                          <a:srgbClr val="000000"/>
                        </a:solidFill>
                        <a:effectLst/>
                        <a:latin typeface="+mn-lt"/>
                      </a:endParaRPr>
                    </a:p>
                  </a:txBody>
                  <a:tcPr marL="0" marR="0" marT="0" marB="0" anchor="ctr"/>
                </a:tc>
                <a:tc>
                  <a:txBody>
                    <a:bodyPr/>
                    <a:lstStyle/>
                    <a:p>
                      <a:pPr algn="ctr" fontAlgn="ctr"/>
                      <a:r>
                        <a:rPr lang="sl-SI" sz="700" u="none" strike="noStrike" dirty="0">
                          <a:effectLst/>
                          <a:latin typeface="+mn-lt"/>
                        </a:rPr>
                        <a:t>12.921</a:t>
                      </a:r>
                      <a:endParaRPr lang="sl-SI" sz="700" b="1" i="0" u="none" strike="noStrike" dirty="0">
                        <a:solidFill>
                          <a:srgbClr val="000000"/>
                        </a:solidFill>
                        <a:effectLst/>
                        <a:latin typeface="+mn-lt"/>
                      </a:endParaRPr>
                    </a:p>
                  </a:txBody>
                  <a:tcPr marL="0" marR="0" marT="0" marB="0" anchor="ctr"/>
                </a:tc>
                <a:tc>
                  <a:txBody>
                    <a:bodyPr/>
                    <a:lstStyle/>
                    <a:p>
                      <a:pPr algn="ctr" fontAlgn="ctr"/>
                      <a:r>
                        <a:rPr lang="sl-SI" sz="700" u="none" strike="noStrike" dirty="0">
                          <a:effectLst/>
                          <a:latin typeface="+mn-lt"/>
                        </a:rPr>
                        <a:t>4.785</a:t>
                      </a:r>
                      <a:endParaRPr lang="sl-SI" sz="700" b="1" i="0" u="none" strike="noStrike" dirty="0">
                        <a:solidFill>
                          <a:srgbClr val="000000"/>
                        </a:solidFill>
                        <a:effectLst/>
                        <a:latin typeface="+mn-lt"/>
                      </a:endParaRPr>
                    </a:p>
                  </a:txBody>
                  <a:tcPr marL="0" marR="0" marT="0" marB="0" anchor="ctr"/>
                </a:tc>
                <a:extLst>
                  <a:ext uri="{0D108BD9-81ED-4DB2-BD59-A6C34878D82A}">
                    <a16:rowId xmlns:a16="http://schemas.microsoft.com/office/drawing/2014/main" val="376329858"/>
                  </a:ext>
                </a:extLst>
              </a:tr>
            </a:tbl>
          </a:graphicData>
        </a:graphic>
      </p:graphicFrame>
      <p:graphicFrame>
        <p:nvGraphicFramePr>
          <p:cNvPr id="8" name="Tabela 7">
            <a:extLst>
              <a:ext uri="{FF2B5EF4-FFF2-40B4-BE49-F238E27FC236}">
                <a16:creationId xmlns:a16="http://schemas.microsoft.com/office/drawing/2014/main" id="{E3CC8763-2CEA-2867-D5E7-46F3D46878BF}"/>
              </a:ext>
            </a:extLst>
          </p:cNvPr>
          <p:cNvGraphicFramePr>
            <a:graphicFrameLocks noGrp="1"/>
          </p:cNvGraphicFramePr>
          <p:nvPr>
            <p:extLst>
              <p:ext uri="{D42A27DB-BD31-4B8C-83A1-F6EECF244321}">
                <p14:modId xmlns:p14="http://schemas.microsoft.com/office/powerpoint/2010/main" val="3510242888"/>
              </p:ext>
            </p:extLst>
          </p:nvPr>
        </p:nvGraphicFramePr>
        <p:xfrm>
          <a:off x="5612874" y="4096706"/>
          <a:ext cx="6184734" cy="1515686"/>
        </p:xfrm>
        <a:graphic>
          <a:graphicData uri="http://schemas.openxmlformats.org/drawingml/2006/table">
            <a:tbl>
              <a:tblPr>
                <a:tableStyleId>{5C22544A-7EE6-4342-B048-85BDC9FD1C3A}</a:tableStyleId>
              </a:tblPr>
              <a:tblGrid>
                <a:gridCol w="1657820">
                  <a:extLst>
                    <a:ext uri="{9D8B030D-6E8A-4147-A177-3AD203B41FA5}">
                      <a16:colId xmlns:a16="http://schemas.microsoft.com/office/drawing/2014/main" val="2347621628"/>
                    </a:ext>
                  </a:extLst>
                </a:gridCol>
                <a:gridCol w="351659">
                  <a:extLst>
                    <a:ext uri="{9D8B030D-6E8A-4147-A177-3AD203B41FA5}">
                      <a16:colId xmlns:a16="http://schemas.microsoft.com/office/drawing/2014/main" val="2490423398"/>
                    </a:ext>
                  </a:extLst>
                </a:gridCol>
                <a:gridCol w="351659">
                  <a:extLst>
                    <a:ext uri="{9D8B030D-6E8A-4147-A177-3AD203B41FA5}">
                      <a16:colId xmlns:a16="http://schemas.microsoft.com/office/drawing/2014/main" val="2882634422"/>
                    </a:ext>
                  </a:extLst>
                </a:gridCol>
                <a:gridCol w="351659">
                  <a:extLst>
                    <a:ext uri="{9D8B030D-6E8A-4147-A177-3AD203B41FA5}">
                      <a16:colId xmlns:a16="http://schemas.microsoft.com/office/drawing/2014/main" val="2186981132"/>
                    </a:ext>
                  </a:extLst>
                </a:gridCol>
                <a:gridCol w="351659">
                  <a:extLst>
                    <a:ext uri="{9D8B030D-6E8A-4147-A177-3AD203B41FA5}">
                      <a16:colId xmlns:a16="http://schemas.microsoft.com/office/drawing/2014/main" val="3271379624"/>
                    </a:ext>
                  </a:extLst>
                </a:gridCol>
                <a:gridCol w="1161033">
                  <a:extLst>
                    <a:ext uri="{9D8B030D-6E8A-4147-A177-3AD203B41FA5}">
                      <a16:colId xmlns:a16="http://schemas.microsoft.com/office/drawing/2014/main" val="2534415916"/>
                    </a:ext>
                  </a:extLst>
                </a:gridCol>
                <a:gridCol w="854030">
                  <a:extLst>
                    <a:ext uri="{9D8B030D-6E8A-4147-A177-3AD203B41FA5}">
                      <a16:colId xmlns:a16="http://schemas.microsoft.com/office/drawing/2014/main" val="3212098000"/>
                    </a:ext>
                  </a:extLst>
                </a:gridCol>
                <a:gridCol w="1105215">
                  <a:extLst>
                    <a:ext uri="{9D8B030D-6E8A-4147-A177-3AD203B41FA5}">
                      <a16:colId xmlns:a16="http://schemas.microsoft.com/office/drawing/2014/main" val="974838494"/>
                    </a:ext>
                  </a:extLst>
                </a:gridCol>
              </a:tblGrid>
              <a:tr h="539209">
                <a:tc>
                  <a:txBody>
                    <a:bodyPr/>
                    <a:lstStyle/>
                    <a:p>
                      <a:pPr algn="ctr" fontAlgn="b"/>
                      <a:r>
                        <a:rPr lang="en-US" sz="700" u="none" strike="noStrike" dirty="0">
                          <a:effectLst/>
                        </a:rPr>
                        <a:t>Saving of natural resources and the amount of km of roads built using waste 17 01 01 as concrete, 17 01 02 as brick and 17 01 03 as tiles and ceramics</a:t>
                      </a:r>
                      <a:endParaRPr lang="en-US" sz="700" b="1" i="0" u="none" strike="noStrike" dirty="0">
                        <a:solidFill>
                          <a:srgbClr val="000000"/>
                        </a:solidFill>
                        <a:effectLst/>
                        <a:latin typeface="Calibri" panose="020F0502020204030204" pitchFamily="34" charset="0"/>
                      </a:endParaRPr>
                    </a:p>
                  </a:txBody>
                  <a:tcPr marL="0" marR="0" marT="0" marB="0" anchor="b"/>
                </a:tc>
                <a:tc>
                  <a:txBody>
                    <a:bodyPr/>
                    <a:lstStyle/>
                    <a:p>
                      <a:pPr algn="ctr" fontAlgn="ctr"/>
                      <a:r>
                        <a:rPr lang="sl-SI" sz="700" u="none" strike="noStrike" dirty="0">
                          <a:effectLst/>
                        </a:rPr>
                        <a:t>2019</a:t>
                      </a:r>
                      <a:endParaRPr lang="sl-SI" sz="700" b="1" i="0" u="none" strike="noStrike" dirty="0">
                        <a:solidFill>
                          <a:srgbClr val="000000"/>
                        </a:solidFill>
                        <a:effectLst/>
                        <a:latin typeface="Calibri" panose="020F0502020204030204" pitchFamily="34" charset="0"/>
                      </a:endParaRPr>
                    </a:p>
                  </a:txBody>
                  <a:tcPr marL="0" marR="0" marT="0" marB="0" anchor="ctr"/>
                </a:tc>
                <a:tc>
                  <a:txBody>
                    <a:bodyPr/>
                    <a:lstStyle/>
                    <a:p>
                      <a:pPr algn="ctr" fontAlgn="ctr"/>
                      <a:r>
                        <a:rPr lang="sl-SI" sz="700" u="none" strike="noStrike" dirty="0">
                          <a:effectLst/>
                        </a:rPr>
                        <a:t>2020</a:t>
                      </a:r>
                      <a:endParaRPr lang="sl-SI" sz="700" b="1" i="0" u="none" strike="noStrike" dirty="0">
                        <a:solidFill>
                          <a:srgbClr val="000000"/>
                        </a:solidFill>
                        <a:effectLst/>
                        <a:latin typeface="Calibri" panose="020F0502020204030204" pitchFamily="34" charset="0"/>
                      </a:endParaRPr>
                    </a:p>
                  </a:txBody>
                  <a:tcPr marL="0" marR="0" marT="0" marB="0" anchor="ctr"/>
                </a:tc>
                <a:tc>
                  <a:txBody>
                    <a:bodyPr/>
                    <a:lstStyle/>
                    <a:p>
                      <a:pPr algn="ctr" fontAlgn="ctr"/>
                      <a:r>
                        <a:rPr lang="sl-SI" sz="700" u="none" strike="noStrike" dirty="0">
                          <a:effectLst/>
                        </a:rPr>
                        <a:t>2021</a:t>
                      </a:r>
                      <a:endParaRPr lang="sl-SI" sz="700" b="1" i="0" u="none" strike="noStrike" dirty="0">
                        <a:solidFill>
                          <a:srgbClr val="000000"/>
                        </a:solidFill>
                        <a:effectLst/>
                        <a:latin typeface="Calibri" panose="020F0502020204030204" pitchFamily="34" charset="0"/>
                      </a:endParaRPr>
                    </a:p>
                  </a:txBody>
                  <a:tcPr marL="0" marR="0" marT="0" marB="0" anchor="ctr"/>
                </a:tc>
                <a:tc>
                  <a:txBody>
                    <a:bodyPr/>
                    <a:lstStyle/>
                    <a:p>
                      <a:pPr algn="ctr" fontAlgn="ctr"/>
                      <a:r>
                        <a:rPr lang="sl-SI" sz="700" u="none" strike="noStrike">
                          <a:effectLst/>
                        </a:rPr>
                        <a:t>2022</a:t>
                      </a:r>
                      <a:endParaRPr lang="sl-SI" sz="700" b="1"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n-US" sz="700" u="none" strike="noStrike">
                          <a:effectLst/>
                        </a:rPr>
                        <a:t>Amount of preserved natural resource in the quarry (2.7 tons/m3)</a:t>
                      </a:r>
                      <a:endParaRPr lang="en-US" sz="700" b="1"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n-US" sz="700" u="none" strike="noStrike">
                          <a:effectLst/>
                        </a:rPr>
                        <a:t>Average carbon footprint for building materials (CO2e/m3)</a:t>
                      </a:r>
                      <a:endParaRPr lang="en-US" sz="700" b="1"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n-US" sz="700" u="none" strike="noStrike">
                          <a:effectLst/>
                        </a:rPr>
                        <a:t>saving electricity for the production of stone aggregate kWh/m3</a:t>
                      </a:r>
                      <a:endParaRPr lang="en-US" sz="700" b="1"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1057613366"/>
                  </a:ext>
                </a:extLst>
              </a:tr>
              <a:tr h="215684">
                <a:tc>
                  <a:txBody>
                    <a:bodyPr/>
                    <a:lstStyle/>
                    <a:p>
                      <a:pPr algn="ctr" fontAlgn="b"/>
                      <a:r>
                        <a:rPr lang="sl-SI" sz="700" u="none" strike="noStrike" dirty="0" err="1">
                          <a:effectLst/>
                        </a:rPr>
                        <a:t>mixture</a:t>
                      </a:r>
                      <a:r>
                        <a:rPr lang="sl-SI" sz="700" u="none" strike="noStrike" dirty="0">
                          <a:effectLst/>
                        </a:rPr>
                        <a:t> (70/10/20)</a:t>
                      </a:r>
                      <a:endParaRPr lang="sl-SI" sz="700" b="0" i="0" u="none" strike="noStrike" dirty="0">
                        <a:solidFill>
                          <a:srgbClr val="000000"/>
                        </a:solidFill>
                        <a:effectLst/>
                        <a:latin typeface="Calibri" panose="020F0502020204030204" pitchFamily="34" charset="0"/>
                      </a:endParaRPr>
                    </a:p>
                  </a:txBody>
                  <a:tcPr marL="0" marR="0" marT="0" marB="0" anchor="b"/>
                </a:tc>
                <a:tc>
                  <a:txBody>
                    <a:bodyPr/>
                    <a:lstStyle/>
                    <a:p>
                      <a:pPr algn="ctr" fontAlgn="b"/>
                      <a:r>
                        <a:rPr lang="sl-SI" sz="700" u="none" strike="noStrike">
                          <a:effectLst/>
                        </a:rPr>
                        <a:t>182.543</a:t>
                      </a:r>
                      <a:endParaRPr lang="sl-SI" sz="700" b="0" i="0" u="none" strike="noStrike">
                        <a:solidFill>
                          <a:srgbClr val="000000"/>
                        </a:solidFill>
                        <a:effectLst/>
                        <a:latin typeface="Calibri" panose="020F0502020204030204" pitchFamily="34" charset="0"/>
                      </a:endParaRPr>
                    </a:p>
                  </a:txBody>
                  <a:tcPr marL="0" marR="0" marT="0" marB="0" anchor="b"/>
                </a:tc>
                <a:tc>
                  <a:txBody>
                    <a:bodyPr/>
                    <a:lstStyle/>
                    <a:p>
                      <a:pPr algn="ctr" fontAlgn="b"/>
                      <a:r>
                        <a:rPr lang="sl-SI" sz="700" u="none" strike="noStrike">
                          <a:effectLst/>
                        </a:rPr>
                        <a:t>167.919</a:t>
                      </a:r>
                      <a:endParaRPr lang="sl-SI" sz="700" b="0" i="0" u="none" strike="noStrike">
                        <a:solidFill>
                          <a:srgbClr val="000000"/>
                        </a:solidFill>
                        <a:effectLst/>
                        <a:latin typeface="Calibri" panose="020F0502020204030204" pitchFamily="34" charset="0"/>
                      </a:endParaRPr>
                    </a:p>
                  </a:txBody>
                  <a:tcPr marL="0" marR="0" marT="0" marB="0" anchor="b"/>
                </a:tc>
                <a:tc>
                  <a:txBody>
                    <a:bodyPr/>
                    <a:lstStyle/>
                    <a:p>
                      <a:pPr algn="ctr" fontAlgn="b"/>
                      <a:r>
                        <a:rPr lang="sl-SI" sz="700" u="none" strike="noStrike" dirty="0">
                          <a:effectLst/>
                        </a:rPr>
                        <a:t>188.346</a:t>
                      </a:r>
                      <a:endParaRPr lang="sl-SI" sz="700" b="0" i="0" u="none" strike="noStrike" dirty="0">
                        <a:solidFill>
                          <a:srgbClr val="000000"/>
                        </a:solidFill>
                        <a:effectLst/>
                        <a:latin typeface="Calibri" panose="020F0502020204030204" pitchFamily="34" charset="0"/>
                      </a:endParaRPr>
                    </a:p>
                  </a:txBody>
                  <a:tcPr marL="0" marR="0" marT="0" marB="0" anchor="b"/>
                </a:tc>
                <a:tc>
                  <a:txBody>
                    <a:bodyPr/>
                    <a:lstStyle/>
                    <a:p>
                      <a:pPr algn="ctr" fontAlgn="b"/>
                      <a:r>
                        <a:rPr lang="sl-SI" sz="700" u="none" strike="noStrike">
                          <a:effectLst/>
                        </a:rPr>
                        <a:t>199.341</a:t>
                      </a:r>
                      <a:endParaRPr lang="sl-SI" sz="700" b="0" i="0" u="none" strike="noStrike">
                        <a:solidFill>
                          <a:srgbClr val="000000"/>
                        </a:solidFill>
                        <a:effectLst/>
                        <a:latin typeface="Calibri" panose="020F0502020204030204" pitchFamily="34" charset="0"/>
                      </a:endParaRPr>
                    </a:p>
                  </a:txBody>
                  <a:tcPr marL="0" marR="0" marT="0" marB="0" anchor="b"/>
                </a:tc>
                <a:tc>
                  <a:txBody>
                    <a:bodyPr/>
                    <a:lstStyle/>
                    <a:p>
                      <a:pPr algn="ctr" fontAlgn="ctr"/>
                      <a:r>
                        <a:rPr lang="sl-SI" sz="700" u="none" strike="noStrike">
                          <a:effectLst/>
                        </a:rPr>
                        <a:t>273.388</a:t>
                      </a:r>
                      <a:endParaRPr lang="sl-SI" sz="700" b="1"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sl-SI" sz="700" u="none" strike="noStrike">
                          <a:effectLst/>
                        </a:rPr>
                        <a:t>7.811</a:t>
                      </a:r>
                      <a:endParaRPr lang="sl-SI" sz="700" b="1"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sl-SI" sz="700" u="none" strike="noStrike">
                          <a:effectLst/>
                        </a:rPr>
                        <a:t>13.669</a:t>
                      </a:r>
                      <a:endParaRPr lang="sl-SI" sz="700" b="1"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713442335"/>
                  </a:ext>
                </a:extLst>
              </a:tr>
              <a:tr h="215684">
                <a:tc>
                  <a:txBody>
                    <a:bodyPr/>
                    <a:lstStyle/>
                    <a:p>
                      <a:pPr algn="ctr" fontAlgn="b"/>
                      <a:r>
                        <a:rPr lang="sl-SI" sz="700" u="none" strike="noStrike" dirty="0" err="1">
                          <a:effectLst/>
                        </a:rPr>
                        <a:t>mixture</a:t>
                      </a:r>
                      <a:r>
                        <a:rPr lang="sl-SI" sz="700" u="none" strike="noStrike" dirty="0">
                          <a:effectLst/>
                        </a:rPr>
                        <a:t> (80/5/15)</a:t>
                      </a:r>
                      <a:endParaRPr lang="sl-SI" sz="700" b="0" i="0" u="none" strike="noStrike" dirty="0">
                        <a:solidFill>
                          <a:srgbClr val="000000"/>
                        </a:solidFill>
                        <a:effectLst/>
                        <a:latin typeface="Calibri" panose="020F0502020204030204" pitchFamily="34" charset="0"/>
                      </a:endParaRPr>
                    </a:p>
                  </a:txBody>
                  <a:tcPr marL="0" marR="0" marT="0" marB="0" anchor="b"/>
                </a:tc>
                <a:tc>
                  <a:txBody>
                    <a:bodyPr/>
                    <a:lstStyle/>
                    <a:p>
                      <a:pPr algn="ctr" fontAlgn="b"/>
                      <a:r>
                        <a:rPr lang="sl-SI" sz="700" u="none" strike="noStrike">
                          <a:effectLst/>
                        </a:rPr>
                        <a:t>207.215</a:t>
                      </a:r>
                      <a:endParaRPr lang="sl-SI" sz="700" b="0" i="0" u="none" strike="noStrike">
                        <a:solidFill>
                          <a:srgbClr val="000000"/>
                        </a:solidFill>
                        <a:effectLst/>
                        <a:latin typeface="Calibri" panose="020F0502020204030204" pitchFamily="34" charset="0"/>
                      </a:endParaRPr>
                    </a:p>
                  </a:txBody>
                  <a:tcPr marL="0" marR="0" marT="0" marB="0" anchor="b"/>
                </a:tc>
                <a:tc>
                  <a:txBody>
                    <a:bodyPr/>
                    <a:lstStyle/>
                    <a:p>
                      <a:pPr algn="ctr" fontAlgn="b"/>
                      <a:r>
                        <a:rPr lang="sl-SI" sz="700" u="none" strike="noStrike">
                          <a:effectLst/>
                        </a:rPr>
                        <a:t>189.653</a:t>
                      </a:r>
                      <a:endParaRPr lang="sl-SI" sz="700" b="0" i="0" u="none" strike="noStrike">
                        <a:solidFill>
                          <a:srgbClr val="000000"/>
                        </a:solidFill>
                        <a:effectLst/>
                        <a:latin typeface="Calibri" panose="020F0502020204030204" pitchFamily="34" charset="0"/>
                      </a:endParaRPr>
                    </a:p>
                  </a:txBody>
                  <a:tcPr marL="0" marR="0" marT="0" marB="0" anchor="b"/>
                </a:tc>
                <a:tc>
                  <a:txBody>
                    <a:bodyPr/>
                    <a:lstStyle/>
                    <a:p>
                      <a:pPr algn="ctr" fontAlgn="b"/>
                      <a:r>
                        <a:rPr lang="sl-SI" sz="700" u="none" strike="noStrike">
                          <a:effectLst/>
                        </a:rPr>
                        <a:t>212.208</a:t>
                      </a:r>
                      <a:endParaRPr lang="sl-SI" sz="700" b="0" i="0" u="none" strike="noStrike">
                        <a:solidFill>
                          <a:srgbClr val="000000"/>
                        </a:solidFill>
                        <a:effectLst/>
                        <a:latin typeface="Calibri" panose="020F0502020204030204" pitchFamily="34" charset="0"/>
                      </a:endParaRPr>
                    </a:p>
                  </a:txBody>
                  <a:tcPr marL="0" marR="0" marT="0" marB="0" anchor="b"/>
                </a:tc>
                <a:tc>
                  <a:txBody>
                    <a:bodyPr/>
                    <a:lstStyle/>
                    <a:p>
                      <a:pPr algn="ctr" fontAlgn="b"/>
                      <a:r>
                        <a:rPr lang="sl-SI" sz="700" u="none" strike="noStrike" dirty="0">
                          <a:effectLst/>
                        </a:rPr>
                        <a:t>224.055</a:t>
                      </a:r>
                      <a:endParaRPr lang="sl-SI" sz="700" b="0" i="0" u="none" strike="noStrike" dirty="0">
                        <a:solidFill>
                          <a:srgbClr val="000000"/>
                        </a:solidFill>
                        <a:effectLst/>
                        <a:latin typeface="Calibri" panose="020F0502020204030204" pitchFamily="34" charset="0"/>
                      </a:endParaRPr>
                    </a:p>
                  </a:txBody>
                  <a:tcPr marL="0" marR="0" marT="0" marB="0" anchor="b"/>
                </a:tc>
                <a:tc>
                  <a:txBody>
                    <a:bodyPr/>
                    <a:lstStyle/>
                    <a:p>
                      <a:pPr algn="ctr" fontAlgn="ctr"/>
                      <a:r>
                        <a:rPr lang="sl-SI" sz="700" u="none" strike="noStrike">
                          <a:effectLst/>
                        </a:rPr>
                        <a:t>308.567</a:t>
                      </a:r>
                      <a:endParaRPr lang="sl-SI" sz="700" b="1"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sl-SI" sz="700" u="none" strike="noStrike">
                          <a:effectLst/>
                        </a:rPr>
                        <a:t>8.816</a:t>
                      </a:r>
                      <a:endParaRPr lang="sl-SI" sz="700" b="1"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sl-SI" sz="700" u="none" strike="noStrike">
                          <a:effectLst/>
                        </a:rPr>
                        <a:t>15.428</a:t>
                      </a:r>
                      <a:endParaRPr lang="sl-SI" sz="700" b="1" i="0" u="none" strike="noStrike">
                        <a:solidFill>
                          <a:srgbClr val="000000"/>
                        </a:solidFill>
                        <a:effectLst/>
                        <a:latin typeface="Calibri" panose="020F0502020204030204" pitchFamily="34" charset="0"/>
                      </a:endParaRPr>
                    </a:p>
                  </a:txBody>
                  <a:tcPr marL="0" marR="0" marT="0" marB="0" anchor="ctr"/>
                </a:tc>
                <a:extLst>
                  <a:ext uri="{0D108BD9-81ED-4DB2-BD59-A6C34878D82A}">
                    <a16:rowId xmlns:a16="http://schemas.microsoft.com/office/drawing/2014/main" val="3388702382"/>
                  </a:ext>
                </a:extLst>
              </a:tr>
              <a:tr h="323525">
                <a:tc>
                  <a:txBody>
                    <a:bodyPr/>
                    <a:lstStyle/>
                    <a:p>
                      <a:pPr algn="ctr" fontAlgn="b"/>
                      <a:endParaRPr lang="sl-SI" sz="700" b="0" i="0" u="none" strike="noStrike" dirty="0">
                        <a:solidFill>
                          <a:srgbClr val="000000"/>
                        </a:solidFill>
                        <a:effectLst/>
                        <a:latin typeface="Calibri" panose="020F0502020204030204" pitchFamily="34" charset="0"/>
                      </a:endParaRPr>
                    </a:p>
                  </a:txBody>
                  <a:tcPr marL="0" marR="0" marT="0" marB="0" anchor="b"/>
                </a:tc>
                <a:tc>
                  <a:txBody>
                    <a:bodyPr/>
                    <a:lstStyle/>
                    <a:p>
                      <a:pPr algn="ctr" fontAlgn="b"/>
                      <a:endParaRPr lang="sl-SI" sz="7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sl-SI" sz="7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sl-SI" sz="700" b="0" i="0" u="none" strike="noStrike">
                        <a:solidFill>
                          <a:srgbClr val="000000"/>
                        </a:solidFill>
                        <a:effectLst/>
                        <a:latin typeface="Calibri" panose="020F0502020204030204" pitchFamily="34" charset="0"/>
                      </a:endParaRPr>
                    </a:p>
                  </a:txBody>
                  <a:tcPr marL="0" marR="0" marT="0" marB="0" anchor="b"/>
                </a:tc>
                <a:tc>
                  <a:txBody>
                    <a:bodyPr/>
                    <a:lstStyle/>
                    <a:p>
                      <a:pPr algn="ctr" fontAlgn="b"/>
                      <a:endParaRPr lang="sl-SI" sz="700" b="0" i="0" u="none" strike="noStrike" dirty="0">
                        <a:solidFill>
                          <a:srgbClr val="000000"/>
                        </a:solidFill>
                        <a:effectLst/>
                        <a:latin typeface="Calibri" panose="020F0502020204030204" pitchFamily="34" charset="0"/>
                      </a:endParaRPr>
                    </a:p>
                  </a:txBody>
                  <a:tcPr marL="0" marR="0" marT="0" marB="0" anchor="b"/>
                </a:tc>
                <a:tc>
                  <a:txBody>
                    <a:bodyPr/>
                    <a:lstStyle/>
                    <a:p>
                      <a:pPr algn="ctr" fontAlgn="ctr"/>
                      <a:r>
                        <a:rPr lang="sl-SI" sz="700" u="none" strike="noStrike">
                          <a:effectLst/>
                        </a:rPr>
                        <a:t>km of constructed road</a:t>
                      </a:r>
                      <a:endParaRPr lang="sl-SI" sz="700" b="1"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en-US" sz="700" u="none" strike="noStrike">
                          <a:effectLst/>
                        </a:rPr>
                        <a:t>average constructed road/year in km</a:t>
                      </a:r>
                      <a:endParaRPr lang="en-US" sz="700" b="1" i="0" u="none" strike="noStrike">
                        <a:solidFill>
                          <a:srgbClr val="000000"/>
                        </a:solidFill>
                        <a:effectLst/>
                        <a:latin typeface="Calibri" panose="020F0502020204030204" pitchFamily="34" charset="0"/>
                      </a:endParaRPr>
                    </a:p>
                  </a:txBody>
                  <a:tcPr marL="0" marR="0" marT="0" marB="0" anchor="ctr"/>
                </a:tc>
                <a:tc>
                  <a:txBody>
                    <a:bodyPr/>
                    <a:lstStyle/>
                    <a:p>
                      <a:pPr algn="l" fontAlgn="b"/>
                      <a:endParaRPr lang="sl-SI" sz="700" b="0" i="0" u="none" strike="noStrike" dirty="0">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684949652"/>
                  </a:ext>
                </a:extLst>
              </a:tr>
              <a:tr h="110792">
                <a:tc>
                  <a:txBody>
                    <a:bodyPr/>
                    <a:lstStyle/>
                    <a:p>
                      <a:pPr algn="ctr" fontAlgn="b"/>
                      <a:r>
                        <a:rPr lang="sl-SI" sz="700" u="none" strike="noStrike" dirty="0" err="1">
                          <a:effectLst/>
                        </a:rPr>
                        <a:t>mixture</a:t>
                      </a:r>
                      <a:r>
                        <a:rPr lang="sl-SI" sz="700" u="none" strike="noStrike" dirty="0">
                          <a:effectLst/>
                        </a:rPr>
                        <a:t> (70/10/20)</a:t>
                      </a:r>
                      <a:endParaRPr lang="sl-SI" sz="700" b="0" i="0" u="none" strike="noStrike" dirty="0">
                        <a:solidFill>
                          <a:srgbClr val="000000"/>
                        </a:solidFill>
                        <a:effectLst/>
                        <a:latin typeface="Calibri" panose="020F0502020204030204" pitchFamily="34" charset="0"/>
                      </a:endParaRPr>
                    </a:p>
                  </a:txBody>
                  <a:tcPr marL="0" marR="0" marT="0" marB="0" anchor="b"/>
                </a:tc>
                <a:tc>
                  <a:txBody>
                    <a:bodyPr/>
                    <a:lstStyle/>
                    <a:p>
                      <a:pPr algn="ctr" fontAlgn="ctr"/>
                      <a:r>
                        <a:rPr lang="sl-SI" sz="700" u="none" strike="noStrike">
                          <a:effectLst/>
                        </a:rPr>
                        <a:t>17</a:t>
                      </a:r>
                      <a:endParaRPr lang="sl-SI" sz="700" b="0"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sl-SI" sz="700" u="none" strike="noStrike">
                          <a:effectLst/>
                        </a:rPr>
                        <a:t>15</a:t>
                      </a:r>
                      <a:endParaRPr lang="sl-SI" sz="700" b="0"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sl-SI" sz="700" u="none" strike="noStrike">
                          <a:effectLst/>
                        </a:rPr>
                        <a:t>17</a:t>
                      </a:r>
                      <a:endParaRPr lang="sl-SI" sz="700" b="0"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sl-SI" sz="700" u="none" strike="noStrike" dirty="0">
                          <a:effectLst/>
                        </a:rPr>
                        <a:t>18</a:t>
                      </a:r>
                      <a:endParaRPr lang="sl-SI" sz="700" b="0" i="0" u="none" strike="noStrike" dirty="0">
                        <a:solidFill>
                          <a:srgbClr val="000000"/>
                        </a:solidFill>
                        <a:effectLst/>
                        <a:latin typeface="Calibri" panose="020F0502020204030204" pitchFamily="34" charset="0"/>
                      </a:endParaRPr>
                    </a:p>
                  </a:txBody>
                  <a:tcPr marL="0" marR="0" marT="0" marB="0" anchor="ctr"/>
                </a:tc>
                <a:tc>
                  <a:txBody>
                    <a:bodyPr/>
                    <a:lstStyle/>
                    <a:p>
                      <a:pPr algn="ctr" fontAlgn="ctr"/>
                      <a:r>
                        <a:rPr lang="sl-SI" sz="700" u="none" strike="noStrike">
                          <a:effectLst/>
                        </a:rPr>
                        <a:t>67</a:t>
                      </a:r>
                      <a:endParaRPr lang="sl-SI" sz="700" b="1"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sl-SI" sz="700" u="none" strike="noStrike">
                          <a:effectLst/>
                        </a:rPr>
                        <a:t>17</a:t>
                      </a:r>
                      <a:endParaRPr lang="sl-SI" sz="700" b="1" i="0" u="none" strike="noStrike">
                        <a:solidFill>
                          <a:srgbClr val="000000"/>
                        </a:solidFill>
                        <a:effectLst/>
                        <a:latin typeface="Calibri" panose="020F0502020204030204" pitchFamily="34" charset="0"/>
                      </a:endParaRPr>
                    </a:p>
                  </a:txBody>
                  <a:tcPr marL="0" marR="0" marT="0" marB="0" anchor="ctr"/>
                </a:tc>
                <a:tc>
                  <a:txBody>
                    <a:bodyPr/>
                    <a:lstStyle/>
                    <a:p>
                      <a:pPr algn="l" fontAlgn="b"/>
                      <a:endParaRPr lang="sl-SI" sz="700" b="0" i="0" u="none" strike="noStrike">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3145836046"/>
                  </a:ext>
                </a:extLst>
              </a:tr>
              <a:tr h="110792">
                <a:tc>
                  <a:txBody>
                    <a:bodyPr/>
                    <a:lstStyle/>
                    <a:p>
                      <a:pPr algn="ctr" fontAlgn="b"/>
                      <a:r>
                        <a:rPr lang="sl-SI" sz="700" u="none" strike="noStrike" dirty="0" err="1">
                          <a:effectLst/>
                        </a:rPr>
                        <a:t>mixture</a:t>
                      </a:r>
                      <a:r>
                        <a:rPr lang="sl-SI" sz="700" u="none" strike="noStrike" dirty="0">
                          <a:effectLst/>
                        </a:rPr>
                        <a:t> (80/5/15)</a:t>
                      </a:r>
                      <a:endParaRPr lang="sl-SI" sz="700" b="0" i="0" u="none" strike="noStrike" dirty="0">
                        <a:solidFill>
                          <a:srgbClr val="000000"/>
                        </a:solidFill>
                        <a:effectLst/>
                        <a:latin typeface="Calibri" panose="020F0502020204030204" pitchFamily="34" charset="0"/>
                      </a:endParaRPr>
                    </a:p>
                  </a:txBody>
                  <a:tcPr marL="0" marR="0" marT="0" marB="0" anchor="b"/>
                </a:tc>
                <a:tc>
                  <a:txBody>
                    <a:bodyPr/>
                    <a:lstStyle/>
                    <a:p>
                      <a:pPr algn="ctr" fontAlgn="ctr"/>
                      <a:r>
                        <a:rPr lang="sl-SI" sz="700" u="none" strike="noStrike">
                          <a:effectLst/>
                        </a:rPr>
                        <a:t>19</a:t>
                      </a:r>
                      <a:endParaRPr lang="sl-SI" sz="700" b="0"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sl-SI" sz="700" u="none" strike="noStrike">
                          <a:effectLst/>
                        </a:rPr>
                        <a:t>17</a:t>
                      </a:r>
                      <a:endParaRPr lang="sl-SI" sz="700" b="0"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sl-SI" sz="700" u="none" strike="noStrike">
                          <a:effectLst/>
                        </a:rPr>
                        <a:t>19</a:t>
                      </a:r>
                      <a:endParaRPr lang="sl-SI" sz="700" b="0"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sl-SI" sz="700" u="none" strike="noStrike" dirty="0">
                          <a:effectLst/>
                        </a:rPr>
                        <a:t>20</a:t>
                      </a:r>
                      <a:endParaRPr lang="sl-SI" sz="700" b="0" i="0" u="none" strike="noStrike" dirty="0">
                        <a:solidFill>
                          <a:srgbClr val="000000"/>
                        </a:solidFill>
                        <a:effectLst/>
                        <a:latin typeface="Calibri" panose="020F0502020204030204" pitchFamily="34" charset="0"/>
                      </a:endParaRPr>
                    </a:p>
                  </a:txBody>
                  <a:tcPr marL="0" marR="0" marT="0" marB="0" anchor="ctr"/>
                </a:tc>
                <a:tc>
                  <a:txBody>
                    <a:bodyPr/>
                    <a:lstStyle/>
                    <a:p>
                      <a:pPr algn="ctr" fontAlgn="ctr"/>
                      <a:r>
                        <a:rPr lang="sl-SI" sz="700" u="none" strike="noStrike">
                          <a:effectLst/>
                        </a:rPr>
                        <a:t>76</a:t>
                      </a:r>
                      <a:endParaRPr lang="sl-SI" sz="700" b="1" i="0" u="none" strike="noStrike">
                        <a:solidFill>
                          <a:srgbClr val="000000"/>
                        </a:solidFill>
                        <a:effectLst/>
                        <a:latin typeface="Calibri" panose="020F0502020204030204" pitchFamily="34" charset="0"/>
                      </a:endParaRPr>
                    </a:p>
                  </a:txBody>
                  <a:tcPr marL="0" marR="0" marT="0" marB="0" anchor="ctr"/>
                </a:tc>
                <a:tc>
                  <a:txBody>
                    <a:bodyPr/>
                    <a:lstStyle/>
                    <a:p>
                      <a:pPr algn="ctr" fontAlgn="ctr"/>
                      <a:r>
                        <a:rPr lang="sl-SI" sz="700" u="none" strike="noStrike" dirty="0">
                          <a:effectLst/>
                        </a:rPr>
                        <a:t>19</a:t>
                      </a:r>
                      <a:endParaRPr lang="sl-SI" sz="700" b="1" i="0" u="none" strike="noStrike" dirty="0">
                        <a:solidFill>
                          <a:srgbClr val="000000"/>
                        </a:solidFill>
                        <a:effectLst/>
                        <a:latin typeface="Calibri" panose="020F0502020204030204" pitchFamily="34" charset="0"/>
                      </a:endParaRPr>
                    </a:p>
                  </a:txBody>
                  <a:tcPr marL="0" marR="0" marT="0" marB="0" anchor="ctr"/>
                </a:tc>
                <a:tc>
                  <a:txBody>
                    <a:bodyPr/>
                    <a:lstStyle/>
                    <a:p>
                      <a:pPr algn="l" fontAlgn="b"/>
                      <a:endParaRPr lang="sl-SI" sz="700" b="0" i="0" u="none" strike="noStrike" dirty="0">
                        <a:solidFill>
                          <a:srgbClr val="000000"/>
                        </a:solidFill>
                        <a:effectLst/>
                        <a:latin typeface="Calibri" panose="020F0502020204030204" pitchFamily="34" charset="0"/>
                      </a:endParaRPr>
                    </a:p>
                  </a:txBody>
                  <a:tcPr marL="0" marR="0" marT="0" marB="0" anchor="b"/>
                </a:tc>
                <a:extLst>
                  <a:ext uri="{0D108BD9-81ED-4DB2-BD59-A6C34878D82A}">
                    <a16:rowId xmlns:a16="http://schemas.microsoft.com/office/drawing/2014/main" val="3934648092"/>
                  </a:ext>
                </a:extLst>
              </a:tr>
            </a:tbl>
          </a:graphicData>
        </a:graphic>
      </p:graphicFrame>
      <p:pic>
        <p:nvPicPr>
          <p:cNvPr id="20" name="Slika 19">
            <a:extLst>
              <a:ext uri="{FF2B5EF4-FFF2-40B4-BE49-F238E27FC236}">
                <a16:creationId xmlns:a16="http://schemas.microsoft.com/office/drawing/2014/main" id="{8611270C-E4B4-5F2F-26BF-4E95E5D4308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81294" y="3471768"/>
            <a:ext cx="3951382" cy="1382781"/>
          </a:xfrm>
          <a:prstGeom prst="rect">
            <a:avLst/>
          </a:prstGeom>
        </p:spPr>
      </p:pic>
      <p:pic>
        <p:nvPicPr>
          <p:cNvPr id="18" name="Slika 17">
            <a:extLst>
              <a:ext uri="{FF2B5EF4-FFF2-40B4-BE49-F238E27FC236}">
                <a16:creationId xmlns:a16="http://schemas.microsoft.com/office/drawing/2014/main" id="{7888DD0A-1F66-09A5-001E-AFD70BD895B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81294" y="3112004"/>
            <a:ext cx="3951382" cy="2201078"/>
          </a:xfrm>
          <a:prstGeom prst="rect">
            <a:avLst/>
          </a:prstGeom>
        </p:spPr>
      </p:pic>
      <p:pic>
        <p:nvPicPr>
          <p:cNvPr id="16" name="Slika 15">
            <a:extLst>
              <a:ext uri="{FF2B5EF4-FFF2-40B4-BE49-F238E27FC236}">
                <a16:creationId xmlns:a16="http://schemas.microsoft.com/office/drawing/2014/main" id="{1DDEDEEE-AE18-4476-F460-DCC2088E62A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372197" y="3112004"/>
            <a:ext cx="4550384" cy="2205139"/>
          </a:xfrm>
          <a:prstGeom prst="rect">
            <a:avLst/>
          </a:prstGeom>
        </p:spPr>
      </p:pic>
      <p:pic>
        <p:nvPicPr>
          <p:cNvPr id="14" name="Slika 13">
            <a:extLst>
              <a:ext uri="{FF2B5EF4-FFF2-40B4-BE49-F238E27FC236}">
                <a16:creationId xmlns:a16="http://schemas.microsoft.com/office/drawing/2014/main" id="{D1EE69AF-E430-CF95-7838-012855495F4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716363" y="3112004"/>
            <a:ext cx="5630618" cy="2235597"/>
          </a:xfrm>
          <a:prstGeom prst="rect">
            <a:avLst/>
          </a:prstGeom>
        </p:spPr>
      </p:pic>
      <p:pic>
        <p:nvPicPr>
          <p:cNvPr id="12" name="Slika 11">
            <a:extLst>
              <a:ext uri="{FF2B5EF4-FFF2-40B4-BE49-F238E27FC236}">
                <a16:creationId xmlns:a16="http://schemas.microsoft.com/office/drawing/2014/main" id="{886A78C6-0A14-4448-0AD5-FB4F49B64CA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723182" y="2640827"/>
            <a:ext cx="5630618" cy="2911758"/>
          </a:xfrm>
          <a:prstGeom prst="rect">
            <a:avLst/>
          </a:prstGeom>
        </p:spPr>
      </p:pic>
    </p:spTree>
    <p:extLst>
      <p:ext uri="{BB962C8B-B14F-4D97-AF65-F5344CB8AC3E}">
        <p14:creationId xmlns:p14="http://schemas.microsoft.com/office/powerpoint/2010/main" val="374661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par>
                                <p:cTn id="11" presetID="1" presetClass="exit" presetSubtype="0" fill="hold" nodeType="withEffect">
                                  <p:stCondLst>
                                    <p:cond delay="0"/>
                                  </p:stCondLst>
                                  <p:childTnLst>
                                    <p:set>
                                      <p:cBhvr>
                                        <p:cTn id="12" dur="1" fill="hold">
                                          <p:stCondLst>
                                            <p:cond delay="0"/>
                                          </p:stCondLst>
                                        </p:cTn>
                                        <p:tgtEl>
                                          <p:spTgt spid="3"/>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20"/>
                                        </p:tgtEl>
                                        <p:attrNameLst>
                                          <p:attrName>style.visibility</p:attrName>
                                        </p:attrNameLst>
                                      </p:cBhvr>
                                      <p:to>
                                        <p:strVal val="visible"/>
                                      </p:to>
                                    </p:set>
                                  </p:childTnLst>
                                </p:cTn>
                              </p:par>
                              <p:par>
                                <p:cTn id="25" presetID="1" presetClass="exit" presetSubtype="0" fill="hold" nodeType="withEffect">
                                  <p:stCondLst>
                                    <p:cond delay="0"/>
                                  </p:stCondLst>
                                  <p:childTnLst>
                                    <p:set>
                                      <p:cBhvr>
                                        <p:cTn id="26" dur="1" fill="hold">
                                          <p:stCondLst>
                                            <p:cond delay="0"/>
                                          </p:stCondLst>
                                        </p:cTn>
                                        <p:tgtEl>
                                          <p:spTgt spid="7"/>
                                        </p:tgtEl>
                                        <p:attrNameLst>
                                          <p:attrName>style.visibility</p:attrName>
                                        </p:attrNameLst>
                                      </p:cBhvr>
                                      <p:to>
                                        <p:strVal val="hidden"/>
                                      </p:to>
                                    </p:set>
                                  </p:childTnLst>
                                </p:cTn>
                              </p:par>
                              <p:par>
                                <p:cTn id="27" presetID="1" presetClass="exit" presetSubtype="0" fill="hold" nodeType="withEffect">
                                  <p:stCondLst>
                                    <p:cond delay="0"/>
                                  </p:stCondLst>
                                  <p:childTnLst>
                                    <p:set>
                                      <p:cBhvr>
                                        <p:cTn id="28" dur="1" fill="hold">
                                          <p:stCondLst>
                                            <p:cond delay="0"/>
                                          </p:stCondLst>
                                        </p:cTn>
                                        <p:tgtEl>
                                          <p:spTgt spid="8"/>
                                        </p:tgtEl>
                                        <p:attrNameLst>
                                          <p:attrName>style.visibility</p:attrName>
                                        </p:attrNameLst>
                                      </p:cBhvr>
                                      <p:to>
                                        <p:strVal val="hidden"/>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18"/>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16"/>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14"/>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FF736E-41F9-71AE-5FEB-18C3BBE22D46}"/>
            </a:ext>
          </a:extLst>
        </p:cNvPr>
        <p:cNvGrpSpPr/>
        <p:nvPr/>
      </p:nvGrpSpPr>
      <p:grpSpPr>
        <a:xfrm>
          <a:off x="0" y="0"/>
          <a:ext cx="0" cy="0"/>
          <a:chOff x="0" y="0"/>
          <a:chExt cx="0" cy="0"/>
        </a:xfrm>
      </p:grpSpPr>
      <p:sp>
        <p:nvSpPr>
          <p:cNvPr id="2" name="Naslov 1">
            <a:extLst>
              <a:ext uri="{FF2B5EF4-FFF2-40B4-BE49-F238E27FC236}">
                <a16:creationId xmlns:a16="http://schemas.microsoft.com/office/drawing/2014/main" id="{85906BB9-BE70-F97D-BA7F-E48D3977CBF7}"/>
              </a:ext>
            </a:extLst>
          </p:cNvPr>
          <p:cNvSpPr>
            <a:spLocks noGrp="1"/>
          </p:cNvSpPr>
          <p:nvPr>
            <p:ph type="title"/>
          </p:nvPr>
        </p:nvSpPr>
        <p:spPr/>
        <p:txBody>
          <a:bodyPr vert="horz" lIns="91440" tIns="45720" rIns="91440" bIns="45720" rtlCol="0" anchor="ctr">
            <a:normAutofit/>
          </a:bodyPr>
          <a:lstStyle/>
          <a:p>
            <a:r>
              <a:rPr lang="sl-SI" sz="3600" b="1" dirty="0">
                <a:effectLst>
                  <a:outerShdw blurRad="38100" dist="38100" dir="2700000" algn="tl">
                    <a:srgbClr val="000000">
                      <a:alpha val="43137"/>
                    </a:srgbClr>
                  </a:outerShdw>
                </a:effectLst>
              </a:rPr>
              <a:t>Integracija krožnega gospodarstva v prostorsko načrtovanje</a:t>
            </a:r>
          </a:p>
        </p:txBody>
      </p:sp>
      <p:sp>
        <p:nvSpPr>
          <p:cNvPr id="7" name="Rectangle 3">
            <a:extLst>
              <a:ext uri="{FF2B5EF4-FFF2-40B4-BE49-F238E27FC236}">
                <a16:creationId xmlns:a16="http://schemas.microsoft.com/office/drawing/2014/main" id="{0A3D849A-C0BB-E310-21C5-8EF516342F12}"/>
              </a:ext>
            </a:extLst>
          </p:cNvPr>
          <p:cNvSpPr>
            <a:spLocks noGrp="1" noChangeArrowheads="1"/>
          </p:cNvSpPr>
          <p:nvPr>
            <p:ph idx="1"/>
          </p:nvPr>
        </p:nvSpPr>
        <p:spPr bwMode="auto">
          <a:xfrm>
            <a:off x="592072" y="1818587"/>
            <a:ext cx="4086116" cy="45243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eaLnBrk="0" fontAlgn="base" hangingPunct="0">
              <a:lnSpc>
                <a:spcPct val="100000"/>
              </a:lnSpc>
              <a:spcBef>
                <a:spcPct val="0"/>
              </a:spcBef>
              <a:spcAft>
                <a:spcPct val="0"/>
              </a:spcAft>
            </a:pPr>
            <a:r>
              <a:rPr kumimoji="0" lang="sl-SI" altLang="sl-SI" sz="1600" b="1" i="0" u="none" strike="noStrike" cap="none" normalizeH="0" baseline="0" dirty="0">
                <a:ln>
                  <a:noFill/>
                </a:ln>
                <a:solidFill>
                  <a:schemeClr val="tx1"/>
                </a:solidFill>
                <a:effectLst/>
                <a:latin typeface="Arial" panose="020B0604020202020204" pitchFamily="34" charset="0"/>
              </a:rPr>
              <a:t>Načini, kako lahko krožno gospodarstvo postane sestavni del prostorskih načrtov na lokalni in regionalni ravni.</a:t>
            </a:r>
          </a:p>
          <a:p>
            <a:pPr eaLnBrk="0" fontAlgn="base" hangingPunct="0">
              <a:lnSpc>
                <a:spcPct val="100000"/>
              </a:lnSpc>
              <a:spcBef>
                <a:spcPct val="0"/>
              </a:spcBef>
              <a:spcAft>
                <a:spcPct val="0"/>
              </a:spcAft>
            </a:pPr>
            <a:endParaRPr kumimoji="0" lang="sl-SI" altLang="sl-SI" sz="1600" b="1" i="0" u="none" strike="noStrike" cap="none" normalizeH="0" baseline="0" dirty="0">
              <a:ln>
                <a:noFill/>
              </a:ln>
              <a:solidFill>
                <a:schemeClr val="tx1"/>
              </a:solidFill>
              <a:effectLst/>
              <a:latin typeface="Arial" panose="020B0604020202020204" pitchFamily="34" charset="0"/>
            </a:endParaRPr>
          </a:p>
          <a:p>
            <a:pPr eaLnBrk="0" fontAlgn="base" hangingPunct="0">
              <a:lnSpc>
                <a:spcPct val="100000"/>
              </a:lnSpc>
              <a:spcBef>
                <a:spcPct val="0"/>
              </a:spcBef>
              <a:spcAft>
                <a:spcPct val="0"/>
              </a:spcAft>
            </a:pPr>
            <a:endParaRPr lang="sl-SI" altLang="sl-SI" sz="1600" b="1" dirty="0">
              <a:latin typeface="Arial" panose="020B0604020202020204" pitchFamily="34" charset="0"/>
            </a:endParaRPr>
          </a:p>
          <a:p>
            <a:pPr eaLnBrk="0" fontAlgn="base" hangingPunct="0">
              <a:lnSpc>
                <a:spcPct val="100000"/>
              </a:lnSpc>
              <a:spcBef>
                <a:spcPct val="0"/>
              </a:spcBef>
              <a:spcAft>
                <a:spcPct val="0"/>
              </a:spcAft>
            </a:pPr>
            <a:r>
              <a:rPr kumimoji="0" lang="sl-SI" altLang="sl-SI" sz="1600" b="1" i="0" u="none" strike="noStrike" cap="none" normalizeH="0" baseline="0" dirty="0">
                <a:ln>
                  <a:noFill/>
                </a:ln>
                <a:solidFill>
                  <a:schemeClr val="tx1"/>
                </a:solidFill>
                <a:effectLst/>
                <a:latin typeface="Arial" panose="020B0604020202020204" pitchFamily="34" charset="0"/>
              </a:rPr>
              <a:t>Prilagoditve prostorskih načrtov, ki omogočajo vzpostavitev objektov za predelavo odpadkov, skladiščenje recikliranih materialov in trajnostne proizvodne obrate (</a:t>
            </a:r>
            <a:r>
              <a:rPr kumimoji="0" lang="sl-SI" altLang="sl-SI" sz="1600" b="1" i="0" u="none" strike="noStrike" cap="none" normalizeH="0" baseline="0" dirty="0" err="1">
                <a:ln>
                  <a:noFill/>
                </a:ln>
                <a:solidFill>
                  <a:schemeClr val="tx1"/>
                </a:solidFill>
                <a:effectLst/>
                <a:latin typeface="Arial" panose="020B0604020202020204" pitchFamily="34" charset="0"/>
              </a:rPr>
              <a:t>FMA</a:t>
            </a:r>
            <a:r>
              <a:rPr kumimoji="0" lang="sl-SI" altLang="sl-SI" sz="1600" b="1" i="0" u="none" strike="noStrike" cap="none" normalizeH="0" baseline="0" dirty="0">
                <a:ln>
                  <a:noFill/>
                </a:ln>
                <a:solidFill>
                  <a:schemeClr val="tx1"/>
                </a:solidFill>
                <a:effectLst/>
                <a:latin typeface="Arial" panose="020B0604020202020204" pitchFamily="34" charset="0"/>
              </a:rPr>
              <a:t>; </a:t>
            </a:r>
            <a:r>
              <a:rPr kumimoji="0" lang="sl-SI" altLang="sl-SI" sz="1600" b="1" i="1" u="none" strike="noStrike" cap="none" normalizeH="0" baseline="0" dirty="0">
                <a:ln>
                  <a:noFill/>
                </a:ln>
                <a:solidFill>
                  <a:schemeClr val="tx1"/>
                </a:solidFill>
                <a:effectLst/>
                <a:latin typeface="Arial" panose="020B0604020202020204" pitchFamily="34" charset="0"/>
              </a:rPr>
              <a:t>Future </a:t>
            </a:r>
            <a:r>
              <a:rPr kumimoji="0" lang="sl-SI" altLang="sl-SI" sz="1600" b="1" i="1" u="none" strike="noStrike" cap="none" normalizeH="0" baseline="0" dirty="0" err="1">
                <a:ln>
                  <a:noFill/>
                </a:ln>
                <a:solidFill>
                  <a:schemeClr val="tx1"/>
                </a:solidFill>
                <a:effectLst/>
                <a:latin typeface="Arial" panose="020B0604020202020204" pitchFamily="34" charset="0"/>
              </a:rPr>
              <a:t>mining</a:t>
            </a:r>
            <a:r>
              <a:rPr kumimoji="0" lang="sl-SI" altLang="sl-SI" sz="1600" b="1" i="1" u="none" strike="noStrike" cap="none" normalizeH="0" baseline="0" dirty="0">
                <a:ln>
                  <a:noFill/>
                </a:ln>
                <a:solidFill>
                  <a:schemeClr val="tx1"/>
                </a:solidFill>
                <a:effectLst/>
                <a:latin typeface="Arial" panose="020B0604020202020204" pitchFamily="34" charset="0"/>
              </a:rPr>
              <a:t> area</a:t>
            </a:r>
            <a:r>
              <a:rPr kumimoji="0" lang="sl-SI" altLang="sl-SI" sz="1600" b="1" i="0" u="none" strike="noStrike" cap="none" normalizeH="0" baseline="0" dirty="0">
                <a:ln>
                  <a:noFill/>
                </a:ln>
                <a:solidFill>
                  <a:schemeClr val="tx1"/>
                </a:solidFill>
                <a:effectLst/>
                <a:latin typeface="Arial" panose="020B0604020202020204" pitchFamily="34" charset="0"/>
              </a:rPr>
              <a:t>).</a:t>
            </a:r>
          </a:p>
          <a:p>
            <a:pPr eaLnBrk="0" fontAlgn="base" hangingPunct="0">
              <a:lnSpc>
                <a:spcPct val="100000"/>
              </a:lnSpc>
              <a:spcBef>
                <a:spcPct val="0"/>
              </a:spcBef>
              <a:spcAft>
                <a:spcPct val="0"/>
              </a:spcAft>
            </a:pPr>
            <a:endParaRPr kumimoji="0" lang="sl-SI" altLang="sl-SI" sz="1600" b="1" i="0" u="none" strike="noStrike" cap="none" normalizeH="0" baseline="0" dirty="0">
              <a:ln>
                <a:noFill/>
              </a:ln>
              <a:solidFill>
                <a:schemeClr val="tx1"/>
              </a:solidFill>
              <a:effectLst/>
              <a:latin typeface="Arial" panose="020B0604020202020204" pitchFamily="34" charset="0"/>
            </a:endParaRPr>
          </a:p>
          <a:p>
            <a:pPr eaLnBrk="0" fontAlgn="base" hangingPunct="0">
              <a:lnSpc>
                <a:spcPct val="100000"/>
              </a:lnSpc>
              <a:spcBef>
                <a:spcPct val="0"/>
              </a:spcBef>
              <a:spcAft>
                <a:spcPct val="0"/>
              </a:spcAft>
            </a:pPr>
            <a:endParaRPr lang="sl-SI" altLang="sl-SI" sz="1600" b="1" dirty="0">
              <a:latin typeface="Arial" panose="020B0604020202020204" pitchFamily="34" charset="0"/>
            </a:endParaRPr>
          </a:p>
          <a:p>
            <a:pPr eaLnBrk="0" fontAlgn="base" hangingPunct="0">
              <a:lnSpc>
                <a:spcPct val="100000"/>
              </a:lnSpc>
              <a:spcBef>
                <a:spcPct val="0"/>
              </a:spcBef>
              <a:spcAft>
                <a:spcPct val="0"/>
              </a:spcAft>
            </a:pPr>
            <a:r>
              <a:rPr kumimoji="0" lang="sl-SI" altLang="sl-SI" sz="1600" b="1" i="0" u="none" strike="noStrike" cap="none" normalizeH="0" baseline="0" dirty="0">
                <a:ln>
                  <a:noFill/>
                </a:ln>
                <a:solidFill>
                  <a:schemeClr val="tx1"/>
                </a:solidFill>
                <a:effectLst/>
                <a:latin typeface="Arial" panose="020B0604020202020204" pitchFamily="34" charset="0"/>
              </a:rPr>
              <a:t>Spodbujanje sodelovanja med občinami, podjetji in drugimi deležniki za razvoj krožnih rešitev na področju gradbeništva. </a:t>
            </a:r>
          </a:p>
        </p:txBody>
      </p:sp>
      <p:sp>
        <p:nvSpPr>
          <p:cNvPr id="3" name="Rectangle 58">
            <a:extLst>
              <a:ext uri="{FF2B5EF4-FFF2-40B4-BE49-F238E27FC236}">
                <a16:creationId xmlns:a16="http://schemas.microsoft.com/office/drawing/2014/main" id="{7465F872-0D8F-8DCF-C772-F1F50D3D20C9}"/>
              </a:ext>
            </a:extLst>
          </p:cNvPr>
          <p:cNvSpPr/>
          <p:nvPr/>
        </p:nvSpPr>
        <p:spPr>
          <a:xfrm>
            <a:off x="8237430" y="2040448"/>
            <a:ext cx="3024187" cy="3600450"/>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SI" dirty="0" err="1"/>
              <a:t>Undiscovered</a:t>
            </a:r>
            <a:r>
              <a:rPr lang="sl-SI" dirty="0"/>
              <a:t> </a:t>
            </a:r>
            <a:r>
              <a:rPr lang="sl-SI" dirty="0" err="1"/>
              <a:t>resources</a:t>
            </a:r>
            <a:r>
              <a:rPr lang="sl-SI" dirty="0"/>
              <a:t> </a:t>
            </a:r>
            <a:r>
              <a:rPr lang="sl-SI" dirty="0" err="1"/>
              <a:t>and</a:t>
            </a:r>
            <a:r>
              <a:rPr lang="sl-SI" dirty="0"/>
              <a:t> </a:t>
            </a:r>
            <a:r>
              <a:rPr lang="sl-SI" dirty="0" err="1"/>
              <a:t>stocks</a:t>
            </a:r>
            <a:r>
              <a:rPr lang="sl-SI" dirty="0"/>
              <a:t> </a:t>
            </a:r>
          </a:p>
        </p:txBody>
      </p:sp>
      <p:sp>
        <p:nvSpPr>
          <p:cNvPr id="4" name="Rectangle 61">
            <a:extLst>
              <a:ext uri="{FF2B5EF4-FFF2-40B4-BE49-F238E27FC236}">
                <a16:creationId xmlns:a16="http://schemas.microsoft.com/office/drawing/2014/main" id="{948B2816-CA29-4D70-12B7-C4F0F2B29136}"/>
              </a:ext>
            </a:extLst>
          </p:cNvPr>
          <p:cNvSpPr/>
          <p:nvPr/>
        </p:nvSpPr>
        <p:spPr>
          <a:xfrm>
            <a:off x="5211655" y="2040448"/>
            <a:ext cx="3025775" cy="3600450"/>
          </a:xfrm>
          <a:prstGeom prst="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sl-SI"/>
          </a:p>
        </p:txBody>
      </p:sp>
      <p:sp>
        <p:nvSpPr>
          <p:cNvPr id="5" name="Rectangle 66">
            <a:extLst>
              <a:ext uri="{FF2B5EF4-FFF2-40B4-BE49-F238E27FC236}">
                <a16:creationId xmlns:a16="http://schemas.microsoft.com/office/drawing/2014/main" id="{5EFDF790-7B6C-A401-FF5A-940397817EB0}"/>
              </a:ext>
            </a:extLst>
          </p:cNvPr>
          <p:cNvSpPr/>
          <p:nvPr/>
        </p:nvSpPr>
        <p:spPr>
          <a:xfrm>
            <a:off x="5211655" y="2040448"/>
            <a:ext cx="2439987" cy="2439988"/>
          </a:xfrm>
          <a:prstGeom prst="rect">
            <a:avLst/>
          </a:prstGeom>
          <a:solidFill>
            <a:srgbClr val="16CD0D"/>
          </a:solidFill>
          <a:ln>
            <a:solidFill>
              <a:srgbClr val="16CD0D"/>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SI" dirty="0"/>
              <a:t>(c</a:t>
            </a:r>
          </a:p>
        </p:txBody>
      </p:sp>
      <p:sp>
        <p:nvSpPr>
          <p:cNvPr id="6" name="Rectangle 67">
            <a:extLst>
              <a:ext uri="{FF2B5EF4-FFF2-40B4-BE49-F238E27FC236}">
                <a16:creationId xmlns:a16="http://schemas.microsoft.com/office/drawing/2014/main" id="{ACF06B38-FCB3-A2DE-174A-5C14CF5DC0F1}"/>
              </a:ext>
            </a:extLst>
          </p:cNvPr>
          <p:cNvSpPr/>
          <p:nvPr/>
        </p:nvSpPr>
        <p:spPr>
          <a:xfrm>
            <a:off x="5211654" y="2040448"/>
            <a:ext cx="1873250" cy="1873250"/>
          </a:xfrm>
          <a:prstGeom prst="rect">
            <a:avLst/>
          </a:prstGeom>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dirty="0"/>
              <a:t>mineral resources stocks </a:t>
            </a:r>
          </a:p>
          <a:p>
            <a:pPr algn="ctr">
              <a:defRPr/>
            </a:pPr>
            <a:r>
              <a:rPr lang="en-US" dirty="0"/>
              <a:t>(A + B)</a:t>
            </a:r>
            <a:endParaRPr lang="sl-SI" dirty="0"/>
          </a:p>
        </p:txBody>
      </p:sp>
      <p:grpSp>
        <p:nvGrpSpPr>
          <p:cNvPr id="8" name="Group 22">
            <a:extLst>
              <a:ext uri="{FF2B5EF4-FFF2-40B4-BE49-F238E27FC236}">
                <a16:creationId xmlns:a16="http://schemas.microsoft.com/office/drawing/2014/main" id="{9ECE6C8E-DA09-F293-DE75-61B84F4249EF}"/>
              </a:ext>
            </a:extLst>
          </p:cNvPr>
          <p:cNvGrpSpPr>
            <a:grpSpLocks/>
          </p:cNvGrpSpPr>
          <p:nvPr/>
        </p:nvGrpSpPr>
        <p:grpSpPr bwMode="auto">
          <a:xfrm>
            <a:off x="4924316" y="1680087"/>
            <a:ext cx="6624638" cy="4321175"/>
            <a:chOff x="942797" y="1556792"/>
            <a:chExt cx="4637315" cy="4104456"/>
          </a:xfrm>
        </p:grpSpPr>
        <p:cxnSp>
          <p:nvCxnSpPr>
            <p:cNvPr id="9" name="Straight Connector 69">
              <a:extLst>
                <a:ext uri="{FF2B5EF4-FFF2-40B4-BE49-F238E27FC236}">
                  <a16:creationId xmlns:a16="http://schemas.microsoft.com/office/drawing/2014/main" id="{1D899783-95FB-DB29-FC00-C7BC05CB6D98}"/>
                </a:ext>
              </a:extLst>
            </p:cNvPr>
            <p:cNvCxnSpPr/>
            <p:nvPr/>
          </p:nvCxnSpPr>
          <p:spPr>
            <a:xfrm flipV="1">
              <a:off x="5580112" y="1556792"/>
              <a:ext cx="0" cy="4104456"/>
            </a:xfrm>
            <a:prstGeom prst="line">
              <a:avLst/>
            </a:prstGeom>
            <a:ln w="25400">
              <a:solidFill>
                <a:schemeClr val="tx1"/>
              </a:solidFill>
              <a:headEnd type="none" w="lg" len="lg"/>
              <a:tailEnd type="stealth" w="lg" len="lg"/>
            </a:ln>
          </p:spPr>
          <p:style>
            <a:lnRef idx="1">
              <a:schemeClr val="accent1"/>
            </a:lnRef>
            <a:fillRef idx="0">
              <a:schemeClr val="accent1"/>
            </a:fillRef>
            <a:effectRef idx="0">
              <a:schemeClr val="accent1"/>
            </a:effectRef>
            <a:fontRef idx="minor">
              <a:schemeClr val="tx1"/>
            </a:fontRef>
          </p:style>
        </p:cxnSp>
        <p:cxnSp>
          <p:nvCxnSpPr>
            <p:cNvPr id="10" name="Straight Connector 70">
              <a:extLst>
                <a:ext uri="{FF2B5EF4-FFF2-40B4-BE49-F238E27FC236}">
                  <a16:creationId xmlns:a16="http://schemas.microsoft.com/office/drawing/2014/main" id="{E85652FA-165C-DD4C-7CDD-7D9E5F6EE1EE}"/>
                </a:ext>
              </a:extLst>
            </p:cNvPr>
            <p:cNvCxnSpPr/>
            <p:nvPr/>
          </p:nvCxnSpPr>
          <p:spPr>
            <a:xfrm flipH="1">
              <a:off x="942797" y="1556792"/>
              <a:ext cx="4637315" cy="0"/>
            </a:xfrm>
            <a:prstGeom prst="line">
              <a:avLst/>
            </a:prstGeom>
            <a:ln w="25400">
              <a:solidFill>
                <a:schemeClr val="tx1"/>
              </a:solidFill>
              <a:headEnd type="stealth" w="lg" len="lg"/>
              <a:tailEnd type="none" w="lg" len="lg"/>
            </a:ln>
          </p:spPr>
          <p:style>
            <a:lnRef idx="1">
              <a:schemeClr val="accent1"/>
            </a:lnRef>
            <a:fillRef idx="0">
              <a:schemeClr val="accent1"/>
            </a:fillRef>
            <a:effectRef idx="0">
              <a:schemeClr val="accent1"/>
            </a:effectRef>
            <a:fontRef idx="minor">
              <a:schemeClr val="tx1"/>
            </a:fontRef>
          </p:style>
        </p:cxnSp>
      </p:grpSp>
      <p:sp>
        <p:nvSpPr>
          <p:cNvPr id="11" name="TextBox 72">
            <a:extLst>
              <a:ext uri="{FF2B5EF4-FFF2-40B4-BE49-F238E27FC236}">
                <a16:creationId xmlns:a16="http://schemas.microsoft.com/office/drawing/2014/main" id="{EACB7059-9DA6-D125-B9C9-BD1C95BC6E43}"/>
              </a:ext>
            </a:extLst>
          </p:cNvPr>
          <p:cNvSpPr txBox="1">
            <a:spLocks noChangeArrowheads="1"/>
          </p:cNvSpPr>
          <p:nvPr/>
        </p:nvSpPr>
        <p:spPr bwMode="auto">
          <a:xfrm rot="16200000">
            <a:off x="10043719" y="3511953"/>
            <a:ext cx="3650230" cy="646331"/>
          </a:xfrm>
          <a:prstGeom prst="rect">
            <a:avLst/>
          </a:prstGeom>
          <a:noFill/>
          <a:ln w="9525">
            <a:noFill/>
            <a:miter lim="800000"/>
            <a:headEnd/>
            <a:tailEnd/>
          </a:ln>
        </p:spPr>
        <p:txBody>
          <a:bodyPr wrap="none">
            <a:spAutoFit/>
          </a:bodyPr>
          <a:lstStyle/>
          <a:p>
            <a:r>
              <a:rPr lang="en-US" dirty="0"/>
              <a:t>The economic value (per metric unit)</a:t>
            </a:r>
            <a:endParaRPr lang="sl-SI" dirty="0"/>
          </a:p>
          <a:p>
            <a:r>
              <a:rPr lang="en-US" dirty="0"/>
              <a:t>of materials</a:t>
            </a:r>
            <a:endParaRPr lang="sl-SI" dirty="0"/>
          </a:p>
        </p:txBody>
      </p:sp>
      <p:sp>
        <p:nvSpPr>
          <p:cNvPr id="12" name="TextBox 73">
            <a:extLst>
              <a:ext uri="{FF2B5EF4-FFF2-40B4-BE49-F238E27FC236}">
                <a16:creationId xmlns:a16="http://schemas.microsoft.com/office/drawing/2014/main" id="{0B3B7297-3AB6-460D-06CD-9A6FB62FFB4D}"/>
              </a:ext>
            </a:extLst>
          </p:cNvPr>
          <p:cNvSpPr txBox="1">
            <a:spLocks noChangeArrowheads="1"/>
          </p:cNvSpPr>
          <p:nvPr/>
        </p:nvSpPr>
        <p:spPr bwMode="auto">
          <a:xfrm>
            <a:off x="5932380" y="3985136"/>
            <a:ext cx="768159" cy="369332"/>
          </a:xfrm>
          <a:prstGeom prst="rect">
            <a:avLst/>
          </a:prstGeom>
          <a:noFill/>
          <a:ln w="9525">
            <a:noFill/>
            <a:miter lim="800000"/>
            <a:headEnd/>
            <a:tailEnd/>
          </a:ln>
        </p:spPr>
        <p:txBody>
          <a:bodyPr wrap="none">
            <a:spAutoFit/>
          </a:bodyPr>
          <a:lstStyle/>
          <a:p>
            <a:r>
              <a:rPr lang="sl-SI"/>
              <a:t>(B+C</a:t>
            </a:r>
            <a:r>
              <a:rPr lang="sl-SI" baseline="-25000"/>
              <a:t>1</a:t>
            </a:r>
            <a:r>
              <a:rPr lang="sl-SI"/>
              <a:t>)</a:t>
            </a:r>
          </a:p>
        </p:txBody>
      </p:sp>
      <p:sp>
        <p:nvSpPr>
          <p:cNvPr id="13" name="TextBox 74">
            <a:extLst>
              <a:ext uri="{FF2B5EF4-FFF2-40B4-BE49-F238E27FC236}">
                <a16:creationId xmlns:a16="http://schemas.microsoft.com/office/drawing/2014/main" id="{D7594EAD-4660-1056-BA7D-A40A046A2079}"/>
              </a:ext>
            </a:extLst>
          </p:cNvPr>
          <p:cNvSpPr txBox="1">
            <a:spLocks noChangeArrowheads="1"/>
          </p:cNvSpPr>
          <p:nvPr/>
        </p:nvSpPr>
        <p:spPr bwMode="auto">
          <a:xfrm>
            <a:off x="5623623" y="4561398"/>
            <a:ext cx="2203424" cy="923330"/>
          </a:xfrm>
          <a:prstGeom prst="rect">
            <a:avLst/>
          </a:prstGeom>
          <a:noFill/>
          <a:ln w="9525">
            <a:noFill/>
            <a:miter lim="800000"/>
            <a:headEnd/>
            <a:tailEnd/>
          </a:ln>
        </p:spPr>
        <p:txBody>
          <a:bodyPr wrap="none">
            <a:spAutoFit/>
          </a:bodyPr>
          <a:lstStyle/>
          <a:p>
            <a:pPr algn="ctr"/>
            <a:r>
              <a:rPr lang="sl-SI" dirty="0" err="1">
                <a:solidFill>
                  <a:srgbClr val="0070C0"/>
                </a:solidFill>
              </a:rPr>
              <a:t>Sources</a:t>
            </a:r>
            <a:r>
              <a:rPr lang="sl-SI" dirty="0">
                <a:solidFill>
                  <a:srgbClr val="0070C0"/>
                </a:solidFill>
              </a:rPr>
              <a:t> </a:t>
            </a:r>
            <a:r>
              <a:rPr lang="sl-SI" dirty="0" err="1">
                <a:solidFill>
                  <a:srgbClr val="0070C0"/>
                </a:solidFill>
              </a:rPr>
              <a:t>of</a:t>
            </a:r>
            <a:r>
              <a:rPr lang="sl-SI" dirty="0">
                <a:solidFill>
                  <a:srgbClr val="0070C0"/>
                </a:solidFill>
              </a:rPr>
              <a:t> mineral </a:t>
            </a:r>
          </a:p>
          <a:p>
            <a:pPr algn="ctr"/>
            <a:r>
              <a:rPr lang="sl-SI" dirty="0" err="1">
                <a:solidFill>
                  <a:srgbClr val="0070C0"/>
                </a:solidFill>
              </a:rPr>
              <a:t>Resources</a:t>
            </a:r>
            <a:r>
              <a:rPr lang="sl-SI" dirty="0">
                <a:solidFill>
                  <a:srgbClr val="0070C0"/>
                </a:solidFill>
              </a:rPr>
              <a:t> (C</a:t>
            </a:r>
            <a:r>
              <a:rPr lang="sl-SI" baseline="-25000" dirty="0">
                <a:solidFill>
                  <a:srgbClr val="0070C0"/>
                </a:solidFill>
              </a:rPr>
              <a:t>2</a:t>
            </a:r>
            <a:r>
              <a:rPr lang="sl-SI" dirty="0">
                <a:solidFill>
                  <a:srgbClr val="0070C0"/>
                </a:solidFill>
              </a:rPr>
              <a:t>+D</a:t>
            </a:r>
            <a:r>
              <a:rPr lang="sl-SI" baseline="-25000" dirty="0">
                <a:solidFill>
                  <a:srgbClr val="0070C0"/>
                </a:solidFill>
              </a:rPr>
              <a:t>1</a:t>
            </a:r>
            <a:r>
              <a:rPr lang="sl-SI" dirty="0">
                <a:solidFill>
                  <a:srgbClr val="0070C0"/>
                </a:solidFill>
              </a:rPr>
              <a:t>+D</a:t>
            </a:r>
            <a:r>
              <a:rPr lang="sl-SI" baseline="-25000" dirty="0">
                <a:solidFill>
                  <a:srgbClr val="0070C0"/>
                </a:solidFill>
              </a:rPr>
              <a:t>2</a:t>
            </a:r>
            <a:r>
              <a:rPr lang="sl-SI" dirty="0">
                <a:solidFill>
                  <a:srgbClr val="0070C0"/>
                </a:solidFill>
              </a:rPr>
              <a:t>)</a:t>
            </a:r>
          </a:p>
          <a:p>
            <a:pPr algn="ctr"/>
            <a:r>
              <a:rPr lang="sl-SI" i="1" dirty="0">
                <a:solidFill>
                  <a:srgbClr val="0070C0"/>
                </a:solidFill>
              </a:rPr>
              <a:t>f </a:t>
            </a:r>
            <a:r>
              <a:rPr lang="sl-SI" baseline="-25000" dirty="0">
                <a:solidFill>
                  <a:srgbClr val="0070C0"/>
                </a:solidFill>
              </a:rPr>
              <a:t>(</a:t>
            </a:r>
            <a:r>
              <a:rPr lang="sl-SI" baseline="-25000" dirty="0" err="1">
                <a:solidFill>
                  <a:srgbClr val="0070C0"/>
                </a:solidFill>
              </a:rPr>
              <a:t>geological</a:t>
            </a:r>
            <a:r>
              <a:rPr lang="sl-SI" baseline="-25000" dirty="0">
                <a:solidFill>
                  <a:srgbClr val="0070C0"/>
                </a:solidFill>
              </a:rPr>
              <a:t> </a:t>
            </a:r>
            <a:r>
              <a:rPr lang="sl-SI" baseline="-25000" dirty="0" err="1">
                <a:solidFill>
                  <a:srgbClr val="0070C0"/>
                </a:solidFill>
              </a:rPr>
              <a:t>survey</a:t>
            </a:r>
            <a:r>
              <a:rPr lang="sl-SI" baseline="-25000" dirty="0">
                <a:solidFill>
                  <a:srgbClr val="0070C0"/>
                </a:solidFill>
              </a:rPr>
              <a:t>)</a:t>
            </a:r>
          </a:p>
        </p:txBody>
      </p:sp>
      <p:graphicFrame>
        <p:nvGraphicFramePr>
          <p:cNvPr id="14" name="Object 60">
            <a:extLst>
              <a:ext uri="{FF2B5EF4-FFF2-40B4-BE49-F238E27FC236}">
                <a16:creationId xmlns:a16="http://schemas.microsoft.com/office/drawing/2014/main" id="{903E40D2-434C-B64E-C0BC-7D9CE8FE2136}"/>
              </a:ext>
            </a:extLst>
          </p:cNvPr>
          <p:cNvGraphicFramePr>
            <a:graphicFrameLocks noChangeAspect="1"/>
          </p:cNvGraphicFramePr>
          <p:nvPr>
            <p:extLst>
              <p:ext uri="{D42A27DB-BD31-4B8C-83A1-F6EECF244321}">
                <p14:modId xmlns:p14="http://schemas.microsoft.com/office/powerpoint/2010/main" val="1706288428"/>
              </p:ext>
            </p:extLst>
          </p:nvPr>
        </p:nvGraphicFramePr>
        <p:xfrm>
          <a:off x="8453329" y="3985136"/>
          <a:ext cx="2559050" cy="863600"/>
        </p:xfrm>
        <a:graphic>
          <a:graphicData uri="http://schemas.openxmlformats.org/presentationml/2006/ole">
            <mc:AlternateContent xmlns:mc="http://schemas.openxmlformats.org/markup-compatibility/2006">
              <mc:Choice xmlns:v="urn:schemas-microsoft-com:vml" Requires="v">
                <p:oleObj name="Equation" r:id="rId3" imgW="1117440" imgH="444240" progId="Equation.3">
                  <p:embed/>
                </p:oleObj>
              </mc:Choice>
              <mc:Fallback>
                <p:oleObj name="Equation" r:id="rId3" imgW="1117440" imgH="444240" progId="Equation.3">
                  <p:embed/>
                  <p:pic>
                    <p:nvPicPr>
                      <p:cNvPr id="17" name="Object 60">
                        <a:extLst>
                          <a:ext uri="{FF2B5EF4-FFF2-40B4-BE49-F238E27FC236}">
                            <a16:creationId xmlns:a16="http://schemas.microsoft.com/office/drawing/2014/main" id="{03AA7826-F5D5-030C-EC97-E46FEF9A2F9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53329" y="3985136"/>
                        <a:ext cx="2559050" cy="863600"/>
                      </a:xfrm>
                      <a:prstGeom prst="rect">
                        <a:avLst/>
                      </a:prstGeom>
                      <a:solidFill>
                        <a:srgbClr val="FFFF00"/>
                      </a:solidFill>
                      <a:ln w="12700">
                        <a:solidFill>
                          <a:srgbClr val="3366FF"/>
                        </a:solidFill>
                        <a:miter lim="800000"/>
                        <a:headEnd/>
                        <a:tailEnd/>
                      </a:ln>
                    </p:spPr>
                  </p:pic>
                </p:oleObj>
              </mc:Fallback>
            </mc:AlternateContent>
          </a:graphicData>
        </a:graphic>
      </p:graphicFrame>
      <p:grpSp>
        <p:nvGrpSpPr>
          <p:cNvPr id="15" name="Group 76">
            <a:extLst>
              <a:ext uri="{FF2B5EF4-FFF2-40B4-BE49-F238E27FC236}">
                <a16:creationId xmlns:a16="http://schemas.microsoft.com/office/drawing/2014/main" id="{87442B16-5E2C-E551-BA0D-12ECAF33B1F2}"/>
              </a:ext>
            </a:extLst>
          </p:cNvPr>
          <p:cNvGrpSpPr>
            <a:grpSpLocks/>
          </p:cNvGrpSpPr>
          <p:nvPr/>
        </p:nvGrpSpPr>
        <p:grpSpPr bwMode="auto">
          <a:xfrm>
            <a:off x="5211654" y="2040448"/>
            <a:ext cx="6049962" cy="3600450"/>
            <a:chOff x="1259632" y="6165304"/>
            <a:chExt cx="6048672" cy="3600400"/>
          </a:xfrm>
        </p:grpSpPr>
        <p:sp>
          <p:nvSpPr>
            <p:cNvPr id="16" name="Rectangle 77">
              <a:extLst>
                <a:ext uri="{FF2B5EF4-FFF2-40B4-BE49-F238E27FC236}">
                  <a16:creationId xmlns:a16="http://schemas.microsoft.com/office/drawing/2014/main" id="{F41679C3-21A1-5AA6-CDAE-0A4E16421F75}"/>
                </a:ext>
              </a:extLst>
            </p:cNvPr>
            <p:cNvSpPr/>
            <p:nvPr/>
          </p:nvSpPr>
          <p:spPr>
            <a:xfrm>
              <a:off x="3924476" y="6165304"/>
              <a:ext cx="3383828" cy="3600400"/>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SI" dirty="0"/>
                <a:t> </a:t>
              </a:r>
            </a:p>
          </p:txBody>
        </p:sp>
        <p:sp>
          <p:nvSpPr>
            <p:cNvPr id="17" name="Rectangle 78">
              <a:extLst>
                <a:ext uri="{FF2B5EF4-FFF2-40B4-BE49-F238E27FC236}">
                  <a16:creationId xmlns:a16="http://schemas.microsoft.com/office/drawing/2014/main" id="{FCA7D112-3CD9-8607-29E1-8FF4A6D23C24}"/>
                </a:ext>
              </a:extLst>
            </p:cNvPr>
            <p:cNvSpPr/>
            <p:nvPr/>
          </p:nvSpPr>
          <p:spPr>
            <a:xfrm>
              <a:off x="1259632" y="8757656"/>
              <a:ext cx="2664844" cy="1008048"/>
            </a:xfrm>
            <a:prstGeom prst="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sl-SI" dirty="0"/>
                <a:t> </a:t>
              </a:r>
            </a:p>
          </p:txBody>
        </p:sp>
      </p:grpSp>
      <p:sp>
        <p:nvSpPr>
          <p:cNvPr id="18" name="Right Arrow 79">
            <a:extLst>
              <a:ext uri="{FF2B5EF4-FFF2-40B4-BE49-F238E27FC236}">
                <a16:creationId xmlns:a16="http://schemas.microsoft.com/office/drawing/2014/main" id="{543A5E7D-6184-3520-8E0C-D8FE06A38267}"/>
              </a:ext>
            </a:extLst>
          </p:cNvPr>
          <p:cNvSpPr/>
          <p:nvPr/>
        </p:nvSpPr>
        <p:spPr>
          <a:xfrm rot="16200000">
            <a:off x="5896661" y="4092293"/>
            <a:ext cx="1008063" cy="936625"/>
          </a:xfrm>
          <a:prstGeom prst="rightArrow">
            <a:avLst/>
          </a:prstGeom>
          <a:solidFill>
            <a:srgbClr val="FF00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sl-SI"/>
          </a:p>
        </p:txBody>
      </p:sp>
      <p:sp>
        <p:nvSpPr>
          <p:cNvPr id="19" name="Down Arrow 80">
            <a:extLst>
              <a:ext uri="{FF2B5EF4-FFF2-40B4-BE49-F238E27FC236}">
                <a16:creationId xmlns:a16="http://schemas.microsoft.com/office/drawing/2014/main" id="{8CA2C82C-D599-96F4-6534-CC0D0CC7ED49}"/>
              </a:ext>
            </a:extLst>
          </p:cNvPr>
          <p:cNvSpPr/>
          <p:nvPr/>
        </p:nvSpPr>
        <p:spPr>
          <a:xfrm rot="5400000">
            <a:off x="7336523" y="2760380"/>
            <a:ext cx="1152525" cy="1512888"/>
          </a:xfrm>
          <a:prstGeom prst="downArrow">
            <a:avLst/>
          </a:prstGeom>
          <a:solidFill>
            <a:srgbClr val="FF00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sl-SI" dirty="0"/>
          </a:p>
        </p:txBody>
      </p:sp>
      <p:sp>
        <p:nvSpPr>
          <p:cNvPr id="20" name="TextBox 81">
            <a:extLst>
              <a:ext uri="{FF2B5EF4-FFF2-40B4-BE49-F238E27FC236}">
                <a16:creationId xmlns:a16="http://schemas.microsoft.com/office/drawing/2014/main" id="{720B4B18-BBDE-5355-A501-FA1815E01DC4}"/>
              </a:ext>
            </a:extLst>
          </p:cNvPr>
          <p:cNvSpPr txBox="1">
            <a:spLocks noChangeArrowheads="1"/>
          </p:cNvSpPr>
          <p:nvPr/>
        </p:nvSpPr>
        <p:spPr bwMode="auto">
          <a:xfrm>
            <a:off x="8668259" y="2402398"/>
            <a:ext cx="1927579" cy="923330"/>
          </a:xfrm>
          <a:prstGeom prst="rect">
            <a:avLst/>
          </a:prstGeom>
          <a:noFill/>
          <a:ln w="9525">
            <a:noFill/>
            <a:miter lim="800000"/>
            <a:headEnd/>
            <a:tailEnd/>
          </a:ln>
        </p:spPr>
        <p:txBody>
          <a:bodyPr wrap="none">
            <a:spAutoFit/>
          </a:bodyPr>
          <a:lstStyle/>
          <a:p>
            <a:pPr algn="ctr"/>
            <a:r>
              <a:rPr lang="en-US" dirty="0"/>
              <a:t>Acquisition of new</a:t>
            </a:r>
          </a:p>
          <a:p>
            <a:pPr algn="ctr"/>
            <a:r>
              <a:rPr lang="sl-SI" dirty="0" err="1"/>
              <a:t>Mining</a:t>
            </a:r>
            <a:r>
              <a:rPr lang="sl-SI" dirty="0"/>
              <a:t> </a:t>
            </a:r>
            <a:r>
              <a:rPr lang="en-US" dirty="0"/>
              <a:t>permits</a:t>
            </a:r>
            <a:endParaRPr lang="sl-SI" dirty="0"/>
          </a:p>
          <a:p>
            <a:pPr algn="ctr"/>
            <a:r>
              <a:rPr lang="en-US" dirty="0"/>
              <a:t>the ZRud-1</a:t>
            </a:r>
            <a:endParaRPr lang="sl-SI" dirty="0"/>
          </a:p>
        </p:txBody>
      </p:sp>
      <p:sp>
        <p:nvSpPr>
          <p:cNvPr id="21" name="TextBox 82">
            <a:extLst>
              <a:ext uri="{FF2B5EF4-FFF2-40B4-BE49-F238E27FC236}">
                <a16:creationId xmlns:a16="http://schemas.microsoft.com/office/drawing/2014/main" id="{B63D3BA3-0BDA-4E11-C3D7-62C8DAF85F58}"/>
              </a:ext>
            </a:extLst>
          </p:cNvPr>
          <p:cNvSpPr txBox="1">
            <a:spLocks noChangeArrowheads="1"/>
          </p:cNvSpPr>
          <p:nvPr/>
        </p:nvSpPr>
        <p:spPr bwMode="auto">
          <a:xfrm>
            <a:off x="7899743" y="4090628"/>
            <a:ext cx="3116366" cy="923330"/>
          </a:xfrm>
          <a:prstGeom prst="rect">
            <a:avLst/>
          </a:prstGeom>
          <a:noFill/>
          <a:ln w="9525">
            <a:noFill/>
            <a:miter lim="800000"/>
            <a:headEnd/>
            <a:tailEnd/>
          </a:ln>
        </p:spPr>
        <p:txBody>
          <a:bodyPr wrap="none">
            <a:spAutoFit/>
          </a:bodyPr>
          <a:lstStyle/>
          <a:p>
            <a:pPr algn="ctr"/>
            <a:r>
              <a:rPr lang="en-US" dirty="0"/>
              <a:t>two-tier mining strategy</a:t>
            </a:r>
          </a:p>
          <a:p>
            <a:pPr algn="ctr"/>
            <a:r>
              <a:rPr lang="en-US" dirty="0"/>
              <a:t>management </a:t>
            </a:r>
          </a:p>
          <a:p>
            <a:pPr algn="ctr"/>
            <a:r>
              <a:rPr lang="en-US" dirty="0"/>
              <a:t>by "Experts" + local community</a:t>
            </a:r>
            <a:endParaRPr lang="sl-SI" dirty="0"/>
          </a:p>
        </p:txBody>
      </p:sp>
      <p:sp>
        <p:nvSpPr>
          <p:cNvPr id="22" name="TextBox 83">
            <a:extLst>
              <a:ext uri="{FF2B5EF4-FFF2-40B4-BE49-F238E27FC236}">
                <a16:creationId xmlns:a16="http://schemas.microsoft.com/office/drawing/2014/main" id="{58FF6D04-4A13-37F0-09D7-B85AB664A3DE}"/>
              </a:ext>
            </a:extLst>
          </p:cNvPr>
          <p:cNvSpPr txBox="1">
            <a:spLocks noChangeArrowheads="1"/>
          </p:cNvSpPr>
          <p:nvPr/>
        </p:nvSpPr>
        <p:spPr bwMode="auto">
          <a:xfrm>
            <a:off x="5406961" y="4965489"/>
            <a:ext cx="2317814" cy="646331"/>
          </a:xfrm>
          <a:prstGeom prst="rect">
            <a:avLst/>
          </a:prstGeom>
          <a:noFill/>
          <a:ln w="9525">
            <a:noFill/>
            <a:miter lim="800000"/>
            <a:headEnd/>
            <a:tailEnd/>
          </a:ln>
        </p:spPr>
        <p:txBody>
          <a:bodyPr wrap="none">
            <a:spAutoFit/>
          </a:bodyPr>
          <a:lstStyle/>
          <a:p>
            <a:pPr algn="ctr"/>
            <a:r>
              <a:rPr lang="en-US" dirty="0"/>
              <a:t>The rigidity of the laws</a:t>
            </a:r>
          </a:p>
          <a:p>
            <a:pPr algn="ctr"/>
            <a:r>
              <a:rPr lang="en-US" dirty="0"/>
              <a:t>at the currently state</a:t>
            </a:r>
            <a:endParaRPr lang="sl-SI" dirty="0"/>
          </a:p>
        </p:txBody>
      </p:sp>
      <p:sp>
        <p:nvSpPr>
          <p:cNvPr id="23" name="TextBox 71">
            <a:extLst>
              <a:ext uri="{FF2B5EF4-FFF2-40B4-BE49-F238E27FC236}">
                <a16:creationId xmlns:a16="http://schemas.microsoft.com/office/drawing/2014/main" id="{7A9F5598-DF13-8D9A-65DB-6D4559012A52}"/>
              </a:ext>
            </a:extLst>
          </p:cNvPr>
          <p:cNvSpPr txBox="1">
            <a:spLocks noChangeArrowheads="1"/>
          </p:cNvSpPr>
          <p:nvPr/>
        </p:nvSpPr>
        <p:spPr bwMode="auto">
          <a:xfrm>
            <a:off x="6855016" y="1317825"/>
            <a:ext cx="2473882" cy="369332"/>
          </a:xfrm>
          <a:prstGeom prst="rect">
            <a:avLst/>
          </a:prstGeom>
          <a:noFill/>
          <a:ln w="9525">
            <a:noFill/>
            <a:miter lim="800000"/>
            <a:headEnd/>
            <a:tailEnd/>
          </a:ln>
        </p:spPr>
        <p:txBody>
          <a:bodyPr wrap="none">
            <a:spAutoFit/>
          </a:bodyPr>
          <a:lstStyle/>
          <a:p>
            <a:r>
              <a:rPr lang="sl-SI" dirty="0" err="1">
                <a:solidFill>
                  <a:srgbClr val="FF0000"/>
                </a:solidFill>
              </a:rPr>
              <a:t>Stockpiles</a:t>
            </a:r>
            <a:r>
              <a:rPr lang="sl-SI" dirty="0">
                <a:solidFill>
                  <a:srgbClr val="FF0000"/>
                </a:solidFill>
              </a:rPr>
              <a:t> </a:t>
            </a:r>
            <a:r>
              <a:rPr lang="sl-SI" dirty="0" err="1">
                <a:solidFill>
                  <a:srgbClr val="FF0000"/>
                </a:solidFill>
              </a:rPr>
              <a:t>management</a:t>
            </a:r>
            <a:r>
              <a:rPr lang="sl-SI" dirty="0">
                <a:solidFill>
                  <a:srgbClr val="FF0000"/>
                </a:solidFill>
              </a:rPr>
              <a:t> </a:t>
            </a:r>
          </a:p>
        </p:txBody>
      </p:sp>
      <p:sp>
        <p:nvSpPr>
          <p:cNvPr id="24" name="Rectangle 2">
            <a:extLst>
              <a:ext uri="{FF2B5EF4-FFF2-40B4-BE49-F238E27FC236}">
                <a16:creationId xmlns:a16="http://schemas.microsoft.com/office/drawing/2014/main" id="{F9EDE284-BB43-6C6F-2723-C2B02EBC5ABC}"/>
              </a:ext>
            </a:extLst>
          </p:cNvPr>
          <p:cNvSpPr>
            <a:spLocks noChangeArrowheads="1"/>
          </p:cNvSpPr>
          <p:nvPr/>
        </p:nvSpPr>
        <p:spPr bwMode="auto">
          <a:xfrm>
            <a:off x="5932379" y="6095050"/>
            <a:ext cx="5616576" cy="503238"/>
          </a:xfrm>
          <a:prstGeom prst="rect">
            <a:avLst/>
          </a:prstGeom>
          <a:noFill/>
          <a:ln w="9525">
            <a:noFill/>
            <a:miter lim="800000"/>
            <a:headEnd/>
            <a:tailEnd/>
          </a:ln>
        </p:spPr>
        <p:txBody>
          <a:bodyPr/>
          <a:lstStyle/>
          <a:p>
            <a:pPr marL="342900" indent="-342900" eaLnBrk="0" hangingPunct="0">
              <a:lnSpc>
                <a:spcPct val="90000"/>
              </a:lnSpc>
              <a:spcBef>
                <a:spcPct val="20000"/>
              </a:spcBef>
              <a:buFontTx/>
              <a:buChar char="•"/>
            </a:pPr>
            <a:r>
              <a:rPr lang="en-US" sz="1400" b="1" dirty="0">
                <a:latin typeface="Tahoma" pitchFamily="34" charset="0"/>
              </a:rPr>
              <a:t>aggregates must be available within a radius of &lt;50km</a:t>
            </a:r>
          </a:p>
          <a:p>
            <a:pPr marL="342900" indent="-342900" eaLnBrk="0" hangingPunct="0">
              <a:lnSpc>
                <a:spcPct val="90000"/>
              </a:lnSpc>
              <a:spcBef>
                <a:spcPct val="20000"/>
              </a:spcBef>
              <a:buFontTx/>
              <a:buChar char="•"/>
            </a:pPr>
            <a:r>
              <a:rPr lang="en-US" sz="1400" b="1" dirty="0">
                <a:latin typeface="Tahoma" pitchFamily="34" charset="0"/>
              </a:rPr>
              <a:t>larger cities/communities are consumers aggregates</a:t>
            </a:r>
            <a:endParaRPr lang="en-IE" sz="1400" b="1" dirty="0">
              <a:latin typeface="Tahoma" pitchFamily="34" charset="0"/>
            </a:endParaRPr>
          </a:p>
        </p:txBody>
      </p:sp>
      <p:pic>
        <p:nvPicPr>
          <p:cNvPr id="25" name="Slika 24">
            <a:extLst>
              <a:ext uri="{FF2B5EF4-FFF2-40B4-BE49-F238E27FC236}">
                <a16:creationId xmlns:a16="http://schemas.microsoft.com/office/drawing/2014/main" id="{E5E75639-CE6E-A20F-D3F6-07D7E8C992A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751545" y="1246180"/>
            <a:ext cx="7403568" cy="5503319"/>
          </a:xfrm>
          <a:prstGeom prst="rect">
            <a:avLst/>
          </a:prstGeom>
        </p:spPr>
      </p:pic>
    </p:spTree>
    <p:extLst>
      <p:ext uri="{BB962C8B-B14F-4D97-AF65-F5344CB8AC3E}">
        <p14:creationId xmlns:p14="http://schemas.microsoft.com/office/powerpoint/2010/main" val="11657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3" presetClass="entr" presetSubtype="32" fill="hold"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plus(out)">
                                      <p:cBhvr>
                                        <p:cTn id="27" dur="500"/>
                                        <p:tgtEl>
                                          <p:spTgt spid="14"/>
                                        </p:tgtEl>
                                      </p:cBhvr>
                                    </p:animEffect>
                                  </p:childTnLst>
                                </p:cTn>
                              </p:par>
                            </p:childTnLst>
                          </p:cTn>
                        </p:par>
                      </p:childTnLst>
                    </p:cTn>
                  </p:par>
                  <p:par>
                    <p:cTn id="28" fill="hold">
                      <p:stCondLst>
                        <p:cond delay="indefinite"/>
                      </p:stCondLst>
                      <p:childTnLst>
                        <p:par>
                          <p:cTn id="29" fill="hold">
                            <p:stCondLst>
                              <p:cond delay="0"/>
                            </p:stCondLst>
                            <p:childTnLst>
                              <p:par>
                                <p:cTn id="30" presetID="55" presetClass="entr" presetSubtype="0" fill="hold" grpId="0" nodeType="clickEffect">
                                  <p:stCondLst>
                                    <p:cond delay="0"/>
                                  </p:stCondLst>
                                  <p:childTnLst>
                                    <p:set>
                                      <p:cBhvr>
                                        <p:cTn id="31" dur="1" fill="hold">
                                          <p:stCondLst>
                                            <p:cond delay="0"/>
                                          </p:stCondLst>
                                        </p:cTn>
                                        <p:tgtEl>
                                          <p:spTgt spid="19"/>
                                        </p:tgtEl>
                                        <p:attrNameLst>
                                          <p:attrName>style.visibility</p:attrName>
                                        </p:attrNameLst>
                                      </p:cBhvr>
                                      <p:to>
                                        <p:strVal val="visible"/>
                                      </p:to>
                                    </p:set>
                                    <p:anim calcmode="lin" valueType="num">
                                      <p:cBhvr>
                                        <p:cTn id="32" dur="1000" fill="hold"/>
                                        <p:tgtEl>
                                          <p:spTgt spid="19"/>
                                        </p:tgtEl>
                                        <p:attrNameLst>
                                          <p:attrName>ppt_w</p:attrName>
                                        </p:attrNameLst>
                                      </p:cBhvr>
                                      <p:tavLst>
                                        <p:tav tm="0">
                                          <p:val>
                                            <p:strVal val="#ppt_w*0.70"/>
                                          </p:val>
                                        </p:tav>
                                        <p:tav tm="100000">
                                          <p:val>
                                            <p:strVal val="#ppt_w"/>
                                          </p:val>
                                        </p:tav>
                                      </p:tavLst>
                                    </p:anim>
                                    <p:anim calcmode="lin" valueType="num">
                                      <p:cBhvr>
                                        <p:cTn id="33" dur="1000" fill="hold"/>
                                        <p:tgtEl>
                                          <p:spTgt spid="19"/>
                                        </p:tgtEl>
                                        <p:attrNameLst>
                                          <p:attrName>ppt_h</p:attrName>
                                        </p:attrNameLst>
                                      </p:cBhvr>
                                      <p:tavLst>
                                        <p:tav tm="0">
                                          <p:val>
                                            <p:strVal val="#ppt_h"/>
                                          </p:val>
                                        </p:tav>
                                        <p:tav tm="100000">
                                          <p:val>
                                            <p:strVal val="#ppt_h"/>
                                          </p:val>
                                        </p:tav>
                                      </p:tavLst>
                                    </p:anim>
                                    <p:animEffect transition="in" filter="fade">
                                      <p:cBhvr>
                                        <p:cTn id="34" dur="1000"/>
                                        <p:tgtEl>
                                          <p:spTgt spid="19"/>
                                        </p:tgtEl>
                                      </p:cBhvr>
                                    </p:animEffect>
                                  </p:childTnLst>
                                </p:cTn>
                              </p:par>
                              <p:par>
                                <p:cTn id="35" presetID="55" presetClass="entr" presetSubtype="0"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p:cTn id="37" dur="1000" fill="hold"/>
                                        <p:tgtEl>
                                          <p:spTgt spid="18"/>
                                        </p:tgtEl>
                                        <p:attrNameLst>
                                          <p:attrName>ppt_w</p:attrName>
                                        </p:attrNameLst>
                                      </p:cBhvr>
                                      <p:tavLst>
                                        <p:tav tm="0">
                                          <p:val>
                                            <p:strVal val="#ppt_w*0.70"/>
                                          </p:val>
                                        </p:tav>
                                        <p:tav tm="100000">
                                          <p:val>
                                            <p:strVal val="#ppt_w"/>
                                          </p:val>
                                        </p:tav>
                                      </p:tavLst>
                                    </p:anim>
                                    <p:anim calcmode="lin" valueType="num">
                                      <p:cBhvr>
                                        <p:cTn id="38" dur="1000" fill="hold"/>
                                        <p:tgtEl>
                                          <p:spTgt spid="18"/>
                                        </p:tgtEl>
                                        <p:attrNameLst>
                                          <p:attrName>ppt_h</p:attrName>
                                        </p:attrNameLst>
                                      </p:cBhvr>
                                      <p:tavLst>
                                        <p:tav tm="0">
                                          <p:val>
                                            <p:strVal val="#ppt_h"/>
                                          </p:val>
                                        </p:tav>
                                        <p:tav tm="100000">
                                          <p:val>
                                            <p:strVal val="#ppt_h"/>
                                          </p:val>
                                        </p:tav>
                                      </p:tavLst>
                                    </p:anim>
                                    <p:animEffect transition="in" filter="fade">
                                      <p:cBhvr>
                                        <p:cTn id="39" dur="1000"/>
                                        <p:tgtEl>
                                          <p:spTgt spid="18"/>
                                        </p:tgtEl>
                                      </p:cBhvr>
                                    </p:animEffect>
                                  </p:childTnLst>
                                </p:cTn>
                              </p:par>
                            </p:childTnLst>
                          </p:cTn>
                        </p:par>
                      </p:childTnLst>
                    </p:cTn>
                  </p:par>
                  <p:par>
                    <p:cTn id="40" fill="hold">
                      <p:stCondLst>
                        <p:cond delay="indefinite"/>
                      </p:stCondLst>
                      <p:childTnLst>
                        <p:par>
                          <p:cTn id="41" fill="hold">
                            <p:stCondLst>
                              <p:cond delay="0"/>
                            </p:stCondLst>
                            <p:childTnLst>
                              <p:par>
                                <p:cTn id="42" presetID="1" presetClass="entr" presetSubtype="0" fill="hold" nodeType="clickEffect">
                                  <p:stCondLst>
                                    <p:cond delay="0"/>
                                  </p:stCondLst>
                                  <p:childTnLst>
                                    <p:set>
                                      <p:cBhvr>
                                        <p:cTn id="43" dur="1" fill="hold">
                                          <p:stCondLst>
                                            <p:cond delay="0"/>
                                          </p:stCondLst>
                                        </p:cTn>
                                        <p:tgtEl>
                                          <p:spTgt spid="15"/>
                                        </p:tgtEl>
                                        <p:attrNameLst>
                                          <p:attrName>style.visibility</p:attrName>
                                        </p:attrNameLst>
                                      </p:cBhvr>
                                      <p:to>
                                        <p:strVal val="visible"/>
                                      </p:to>
                                    </p:set>
                                  </p:childTnLst>
                                </p:cTn>
                              </p:par>
                            </p:childTnLst>
                          </p:cTn>
                        </p:par>
                      </p:childTnLst>
                    </p:cTn>
                  </p:par>
                  <p:par>
                    <p:cTn id="44" fill="hold">
                      <p:stCondLst>
                        <p:cond delay="indefinite"/>
                      </p:stCondLst>
                      <p:childTnLst>
                        <p:par>
                          <p:cTn id="45" fill="hold">
                            <p:stCondLst>
                              <p:cond delay="0"/>
                            </p:stCondLst>
                            <p:childTnLst>
                              <p:par>
                                <p:cTn id="46" presetID="1" presetClass="entr" presetSubtype="0" fill="hold" grpId="0" nodeType="clickEffect">
                                  <p:stCondLst>
                                    <p:cond delay="0"/>
                                  </p:stCondLst>
                                  <p:childTnLst>
                                    <p:set>
                                      <p:cBhvr>
                                        <p:cTn id="47" dur="1" fill="hold">
                                          <p:stCondLst>
                                            <p:cond delay="0"/>
                                          </p:stCondLst>
                                        </p:cTn>
                                        <p:tgtEl>
                                          <p:spTgt spid="20"/>
                                        </p:tgtEl>
                                        <p:attrNameLst>
                                          <p:attrName>style.visibility</p:attrName>
                                        </p:attrNameLst>
                                      </p:cBhvr>
                                      <p:to>
                                        <p:strVal val="visible"/>
                                      </p:to>
                                    </p:set>
                                  </p:childTnLst>
                                </p:cTn>
                              </p:par>
                            </p:childTnLst>
                          </p:cTn>
                        </p:par>
                      </p:childTnLst>
                    </p:cTn>
                  </p:par>
                  <p:par>
                    <p:cTn id="48" fill="hold">
                      <p:stCondLst>
                        <p:cond delay="indefinite"/>
                      </p:stCondLst>
                      <p:childTnLst>
                        <p:par>
                          <p:cTn id="49" fill="hold">
                            <p:stCondLst>
                              <p:cond delay="0"/>
                            </p:stCondLst>
                            <p:childTnLst>
                              <p:par>
                                <p:cTn id="50" presetID="1" presetClass="entr" presetSubtype="0" fill="hold" grpId="0" nodeType="clickEffect">
                                  <p:stCondLst>
                                    <p:cond delay="0"/>
                                  </p:stCondLst>
                                  <p:childTnLst>
                                    <p:set>
                                      <p:cBhvr>
                                        <p:cTn id="51" dur="1" fill="hold">
                                          <p:stCondLst>
                                            <p:cond delay="0"/>
                                          </p:stCondLst>
                                        </p:cTn>
                                        <p:tgtEl>
                                          <p:spTgt spid="21"/>
                                        </p:tgtEl>
                                        <p:attrNameLst>
                                          <p:attrName>style.visibility</p:attrName>
                                        </p:attrNameLst>
                                      </p:cBhvr>
                                      <p:to>
                                        <p:strVal val="visible"/>
                                      </p:to>
                                    </p:set>
                                  </p:childTnLst>
                                </p:cTn>
                              </p:par>
                            </p:childTnLst>
                          </p:cTn>
                        </p:par>
                      </p:childTnLst>
                    </p:cTn>
                  </p:par>
                  <p:par>
                    <p:cTn id="52" fill="hold">
                      <p:stCondLst>
                        <p:cond delay="indefinite"/>
                      </p:stCondLst>
                      <p:childTnLst>
                        <p:par>
                          <p:cTn id="53" fill="hold">
                            <p:stCondLst>
                              <p:cond delay="0"/>
                            </p:stCondLst>
                            <p:childTnLst>
                              <p:par>
                                <p:cTn id="54" presetID="1" presetClass="entr" presetSubtype="0" fill="hold" grpId="0" nodeType="clickEffect">
                                  <p:stCondLst>
                                    <p:cond delay="0"/>
                                  </p:stCondLst>
                                  <p:childTnLst>
                                    <p:set>
                                      <p:cBhvr>
                                        <p:cTn id="55" dur="1" fill="hold">
                                          <p:stCondLst>
                                            <p:cond delay="0"/>
                                          </p:stCondLst>
                                        </p:cTn>
                                        <p:tgtEl>
                                          <p:spTgt spid="22"/>
                                        </p:tgtEl>
                                        <p:attrNameLst>
                                          <p:attrName>style.visibility</p:attrName>
                                        </p:attrNameLst>
                                      </p:cBhvr>
                                      <p:to>
                                        <p:strVal val="visible"/>
                                      </p:to>
                                    </p:set>
                                  </p:childTnLst>
                                </p:cTn>
                              </p:par>
                            </p:childTnLst>
                          </p:cTn>
                        </p:par>
                      </p:childTnLst>
                    </p:cTn>
                  </p:par>
                  <p:par>
                    <p:cTn id="56" fill="hold">
                      <p:stCondLst>
                        <p:cond delay="indefinite"/>
                      </p:stCondLst>
                      <p:childTnLst>
                        <p:par>
                          <p:cTn id="57" fill="hold">
                            <p:stCondLst>
                              <p:cond delay="0"/>
                            </p:stCondLst>
                            <p:childTnLst>
                              <p:par>
                                <p:cTn id="58" presetID="1" presetClass="entr" presetSubtype="0" fill="hold" nodeType="clickEffect">
                                  <p:stCondLst>
                                    <p:cond delay="0"/>
                                  </p:stCondLst>
                                  <p:childTnLst>
                                    <p:set>
                                      <p:cBhvr>
                                        <p:cTn id="59" dur="1" fill="hold">
                                          <p:stCondLst>
                                            <p:cond delay="0"/>
                                          </p:stCondLst>
                                        </p:cTn>
                                        <p:tgtEl>
                                          <p:spTgt spid="8"/>
                                        </p:tgtEl>
                                        <p:attrNameLst>
                                          <p:attrName>style.visibility</p:attrName>
                                        </p:attrNameLst>
                                      </p:cBhvr>
                                      <p:to>
                                        <p:strVal val="visible"/>
                                      </p:to>
                                    </p:set>
                                  </p:childTnLst>
                                </p:cTn>
                              </p:par>
                              <p:par>
                                <p:cTn id="60" presetID="1" presetClass="entr" presetSubtype="0" fill="hold" grpId="0" nodeType="withEffect">
                                  <p:stCondLst>
                                    <p:cond delay="0"/>
                                  </p:stCondLst>
                                  <p:childTnLst>
                                    <p:set>
                                      <p:cBhvr>
                                        <p:cTn id="61" dur="1" fill="hold">
                                          <p:stCondLst>
                                            <p:cond delay="0"/>
                                          </p:stCondLst>
                                        </p:cTn>
                                        <p:tgtEl>
                                          <p:spTgt spid="11"/>
                                        </p:tgtEl>
                                        <p:attrNameLst>
                                          <p:attrName>style.visibility</p:attrName>
                                        </p:attrNameLst>
                                      </p:cBhvr>
                                      <p:to>
                                        <p:strVal val="visible"/>
                                      </p:to>
                                    </p:set>
                                  </p:childTnLst>
                                </p:cTn>
                              </p:par>
                              <p:par>
                                <p:cTn id="62" presetID="1" presetClass="entr" presetSubtype="0"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childTnLst>
                                </p:cTn>
                              </p:par>
                            </p:childTnLst>
                          </p:cTn>
                        </p:par>
                      </p:childTnLst>
                    </p:cTn>
                  </p:par>
                  <p:par>
                    <p:cTn id="64" fill="hold">
                      <p:stCondLst>
                        <p:cond delay="indefinite"/>
                      </p:stCondLst>
                      <p:childTnLst>
                        <p:par>
                          <p:cTn id="65" fill="hold">
                            <p:stCondLst>
                              <p:cond delay="0"/>
                            </p:stCondLst>
                            <p:childTnLst>
                              <p:par>
                                <p:cTn id="66" presetID="4" presetClass="entr" presetSubtype="16" fill="hold" grpId="0" nodeType="clickEffect">
                                  <p:stCondLst>
                                    <p:cond delay="0"/>
                                  </p:stCondLst>
                                  <p:childTnLst>
                                    <p:set>
                                      <p:cBhvr>
                                        <p:cTn id="67" dur="1" fill="hold">
                                          <p:stCondLst>
                                            <p:cond delay="0"/>
                                          </p:stCondLst>
                                        </p:cTn>
                                        <p:tgtEl>
                                          <p:spTgt spid="24"/>
                                        </p:tgtEl>
                                        <p:attrNameLst>
                                          <p:attrName>style.visibility</p:attrName>
                                        </p:attrNameLst>
                                      </p:cBhvr>
                                      <p:to>
                                        <p:strVal val="visible"/>
                                      </p:to>
                                    </p:set>
                                    <p:animEffect transition="in" filter="box(in)">
                                      <p:cBhvr>
                                        <p:cTn id="68" dur="500"/>
                                        <p:tgtEl>
                                          <p:spTgt spid="24"/>
                                        </p:tgtEl>
                                      </p:cBhvr>
                                    </p:animEffect>
                                  </p:childTnLst>
                                </p:cTn>
                              </p:par>
                            </p:childTnLst>
                          </p:cTn>
                        </p:par>
                      </p:childTnLst>
                    </p:cTn>
                  </p:par>
                  <p:par>
                    <p:cTn id="69" fill="hold">
                      <p:stCondLst>
                        <p:cond delay="indefinite"/>
                      </p:stCondLst>
                      <p:childTnLst>
                        <p:par>
                          <p:cTn id="70" fill="hold">
                            <p:stCondLst>
                              <p:cond delay="0"/>
                            </p:stCondLst>
                            <p:childTnLst>
                              <p:par>
                                <p:cTn id="71" presetID="1" presetClass="entr" presetSubtype="0" fill="hold" nodeType="clickEffect">
                                  <p:stCondLst>
                                    <p:cond delay="0"/>
                                  </p:stCondLst>
                                  <p:childTnLst>
                                    <p:set>
                                      <p:cBhvr>
                                        <p:cTn id="72"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73" fill="hold">
                      <p:stCondLst>
                        <p:cond delay="indefinite"/>
                      </p:stCondLst>
                      <p:childTnLst>
                        <p:par>
                          <p:cTn id="74" fill="hold">
                            <p:stCondLst>
                              <p:cond delay="0"/>
                            </p:stCondLst>
                            <p:childTnLst>
                              <p:par>
                                <p:cTn id="75" presetID="1" presetClass="entr" presetSubtype="0" fill="hold" nodeType="clickEffect">
                                  <p:stCondLst>
                                    <p:cond delay="0"/>
                                  </p:stCondLst>
                                  <p:childTnLst>
                                    <p:set>
                                      <p:cBhvr>
                                        <p:cTn id="76" dur="1" fill="hold">
                                          <p:stCondLst>
                                            <p:cond delay="0"/>
                                          </p:stCondLst>
                                        </p:cTn>
                                        <p:tgtEl>
                                          <p:spTgt spid="25"/>
                                        </p:tgtEl>
                                        <p:attrNameLst>
                                          <p:attrName>style.visibility</p:attrName>
                                        </p:attrNameLst>
                                      </p:cBhvr>
                                      <p:to>
                                        <p:strVal val="visible"/>
                                      </p:to>
                                    </p:set>
                                  </p:childTnLst>
                                </p:cTn>
                              </p:par>
                            </p:childTnLst>
                          </p:cTn>
                        </p:par>
                      </p:childTnLst>
                    </p:cTn>
                  </p:par>
                  <p:par>
                    <p:cTn id="77" fill="hold">
                      <p:stCondLst>
                        <p:cond delay="indefinite"/>
                      </p:stCondLst>
                      <p:childTnLst>
                        <p:par>
                          <p:cTn id="78" fill="hold">
                            <p:stCondLst>
                              <p:cond delay="0"/>
                            </p:stCondLst>
                            <p:childTnLst>
                              <p:par>
                                <p:cTn id="79" presetID="1" presetClass="entr" presetSubtype="0" fill="hold" nodeType="clickEffect">
                                  <p:stCondLst>
                                    <p:cond delay="0"/>
                                  </p:stCondLst>
                                  <p:childTnLst>
                                    <p:set>
                                      <p:cBhvr>
                                        <p:cTn id="80"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11" grpId="0"/>
      <p:bldP spid="12" grpId="0"/>
      <p:bldP spid="13" grpId="0"/>
      <p:bldP spid="18" grpId="0" animBg="1"/>
      <p:bldP spid="19" grpId="0" animBg="1"/>
      <p:bldP spid="20" grpId="0"/>
      <p:bldP spid="21" grpId="0"/>
      <p:bldP spid="22" grpId="0"/>
      <p:bldP spid="23" grpId="0"/>
      <p:bldP spid="2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B1E551-3949-FDC4-AC03-9AD61929A0FB}"/>
            </a:ext>
          </a:extLst>
        </p:cNvPr>
        <p:cNvGrpSpPr/>
        <p:nvPr/>
      </p:nvGrpSpPr>
      <p:grpSpPr>
        <a:xfrm>
          <a:off x="0" y="0"/>
          <a:ext cx="0" cy="0"/>
          <a:chOff x="0" y="0"/>
          <a:chExt cx="0" cy="0"/>
        </a:xfrm>
      </p:grpSpPr>
      <p:sp>
        <p:nvSpPr>
          <p:cNvPr id="2" name="Naslov 1">
            <a:extLst>
              <a:ext uri="{FF2B5EF4-FFF2-40B4-BE49-F238E27FC236}">
                <a16:creationId xmlns:a16="http://schemas.microsoft.com/office/drawing/2014/main" id="{B46211AA-D8FB-0669-2D8A-F38323C8E1DA}"/>
              </a:ext>
            </a:extLst>
          </p:cNvPr>
          <p:cNvSpPr>
            <a:spLocks noGrp="1"/>
          </p:cNvSpPr>
          <p:nvPr>
            <p:ph type="title"/>
          </p:nvPr>
        </p:nvSpPr>
        <p:spPr>
          <a:xfrm>
            <a:off x="838200" y="160676"/>
            <a:ext cx="10515600" cy="695325"/>
          </a:xfrm>
        </p:spPr>
        <p:txBody>
          <a:bodyPr vert="horz" lIns="91440" tIns="45720" rIns="91440" bIns="45720" rtlCol="0" anchor="ctr">
            <a:normAutofit/>
          </a:bodyPr>
          <a:lstStyle/>
          <a:p>
            <a:r>
              <a:rPr lang="sl-SI" sz="3600" b="1" dirty="0">
                <a:effectLst>
                  <a:outerShdw blurRad="38100" dist="38100" dir="2700000" algn="tl">
                    <a:srgbClr val="000000">
                      <a:alpha val="43137"/>
                    </a:srgbClr>
                  </a:outerShdw>
                </a:effectLst>
              </a:rPr>
              <a:t>Pravne in regulativne zahteve</a:t>
            </a:r>
          </a:p>
        </p:txBody>
      </p:sp>
      <p:pic>
        <p:nvPicPr>
          <p:cNvPr id="5" name="Slika 4">
            <a:extLst>
              <a:ext uri="{FF2B5EF4-FFF2-40B4-BE49-F238E27FC236}">
                <a16:creationId xmlns:a16="http://schemas.microsoft.com/office/drawing/2014/main" id="{2AC10D51-9E1A-68DD-8EEB-BE3C82F0B0EE}"/>
              </a:ext>
            </a:extLst>
          </p:cNvPr>
          <p:cNvPicPr>
            <a:picLocks noChangeAspect="1"/>
          </p:cNvPicPr>
          <p:nvPr/>
        </p:nvPicPr>
        <p:blipFill>
          <a:blip r:embed="rId3"/>
          <a:stretch>
            <a:fillRect/>
          </a:stretch>
        </p:blipFill>
        <p:spPr>
          <a:xfrm>
            <a:off x="426195" y="759593"/>
            <a:ext cx="8274050" cy="1385789"/>
          </a:xfrm>
          <a:prstGeom prst="rect">
            <a:avLst/>
          </a:prstGeom>
        </p:spPr>
      </p:pic>
      <p:pic>
        <p:nvPicPr>
          <p:cNvPr id="6" name="Slika 5">
            <a:extLst>
              <a:ext uri="{FF2B5EF4-FFF2-40B4-BE49-F238E27FC236}">
                <a16:creationId xmlns:a16="http://schemas.microsoft.com/office/drawing/2014/main" id="{26CC5D11-A31F-C4A1-1C07-3BF1008AB049}"/>
              </a:ext>
            </a:extLst>
          </p:cNvPr>
          <p:cNvPicPr>
            <a:picLocks noChangeAspect="1"/>
          </p:cNvPicPr>
          <p:nvPr/>
        </p:nvPicPr>
        <p:blipFill>
          <a:blip r:embed="rId4"/>
          <a:stretch>
            <a:fillRect/>
          </a:stretch>
        </p:blipFill>
        <p:spPr>
          <a:xfrm>
            <a:off x="426195" y="2149026"/>
            <a:ext cx="675952" cy="4489450"/>
          </a:xfrm>
          <a:prstGeom prst="rect">
            <a:avLst/>
          </a:prstGeom>
        </p:spPr>
      </p:pic>
      <p:pic>
        <p:nvPicPr>
          <p:cNvPr id="7" name="Slika 6">
            <a:extLst>
              <a:ext uri="{FF2B5EF4-FFF2-40B4-BE49-F238E27FC236}">
                <a16:creationId xmlns:a16="http://schemas.microsoft.com/office/drawing/2014/main" id="{CD08E521-CABB-AACF-3042-CCA16B17A0B9}"/>
              </a:ext>
            </a:extLst>
          </p:cNvPr>
          <p:cNvPicPr>
            <a:picLocks noChangeAspect="1"/>
          </p:cNvPicPr>
          <p:nvPr/>
        </p:nvPicPr>
        <p:blipFill>
          <a:blip r:embed="rId5"/>
          <a:stretch>
            <a:fillRect/>
          </a:stretch>
        </p:blipFill>
        <p:spPr>
          <a:xfrm>
            <a:off x="2057796" y="2178549"/>
            <a:ext cx="669529" cy="4603018"/>
          </a:xfrm>
          <a:prstGeom prst="rect">
            <a:avLst/>
          </a:prstGeom>
        </p:spPr>
      </p:pic>
      <p:pic>
        <p:nvPicPr>
          <p:cNvPr id="8" name="Slika 7">
            <a:extLst>
              <a:ext uri="{FF2B5EF4-FFF2-40B4-BE49-F238E27FC236}">
                <a16:creationId xmlns:a16="http://schemas.microsoft.com/office/drawing/2014/main" id="{DFBEFCC1-4051-5B4D-9AF5-2AAEDF655B70}"/>
              </a:ext>
            </a:extLst>
          </p:cNvPr>
          <p:cNvPicPr>
            <a:picLocks noChangeAspect="1"/>
          </p:cNvPicPr>
          <p:nvPr/>
        </p:nvPicPr>
        <p:blipFill>
          <a:blip r:embed="rId6"/>
          <a:stretch>
            <a:fillRect/>
          </a:stretch>
        </p:blipFill>
        <p:spPr>
          <a:xfrm>
            <a:off x="2774143" y="2178549"/>
            <a:ext cx="652732" cy="4176915"/>
          </a:xfrm>
          <a:prstGeom prst="rect">
            <a:avLst/>
          </a:prstGeom>
        </p:spPr>
      </p:pic>
      <p:pic>
        <p:nvPicPr>
          <p:cNvPr id="9" name="Slika 8">
            <a:extLst>
              <a:ext uri="{FF2B5EF4-FFF2-40B4-BE49-F238E27FC236}">
                <a16:creationId xmlns:a16="http://schemas.microsoft.com/office/drawing/2014/main" id="{1567B2D7-3B9A-B9D8-8302-8DED061D9582}"/>
              </a:ext>
            </a:extLst>
          </p:cNvPr>
          <p:cNvPicPr>
            <a:picLocks noChangeAspect="1"/>
          </p:cNvPicPr>
          <p:nvPr/>
        </p:nvPicPr>
        <p:blipFill>
          <a:blip r:embed="rId7"/>
          <a:stretch>
            <a:fillRect/>
          </a:stretch>
        </p:blipFill>
        <p:spPr>
          <a:xfrm>
            <a:off x="3473693" y="2178549"/>
            <a:ext cx="644325" cy="4055293"/>
          </a:xfrm>
          <a:prstGeom prst="rect">
            <a:avLst/>
          </a:prstGeom>
        </p:spPr>
      </p:pic>
      <p:pic>
        <p:nvPicPr>
          <p:cNvPr id="10" name="Slika 9">
            <a:extLst>
              <a:ext uri="{FF2B5EF4-FFF2-40B4-BE49-F238E27FC236}">
                <a16:creationId xmlns:a16="http://schemas.microsoft.com/office/drawing/2014/main" id="{D072B346-A42B-C51D-92D7-C90BA3229D39}"/>
              </a:ext>
            </a:extLst>
          </p:cNvPr>
          <p:cNvPicPr>
            <a:picLocks noChangeAspect="1"/>
          </p:cNvPicPr>
          <p:nvPr/>
        </p:nvPicPr>
        <p:blipFill>
          <a:blip r:embed="rId8"/>
          <a:stretch>
            <a:fillRect/>
          </a:stretch>
        </p:blipFill>
        <p:spPr>
          <a:xfrm>
            <a:off x="4877706" y="2172481"/>
            <a:ext cx="647908" cy="4182983"/>
          </a:xfrm>
          <a:prstGeom prst="rect">
            <a:avLst/>
          </a:prstGeom>
        </p:spPr>
      </p:pic>
      <p:pic>
        <p:nvPicPr>
          <p:cNvPr id="11" name="Slika 10">
            <a:extLst>
              <a:ext uri="{FF2B5EF4-FFF2-40B4-BE49-F238E27FC236}">
                <a16:creationId xmlns:a16="http://schemas.microsoft.com/office/drawing/2014/main" id="{0687F405-5301-4D87-27E6-09719E00739B}"/>
              </a:ext>
            </a:extLst>
          </p:cNvPr>
          <p:cNvPicPr>
            <a:picLocks noChangeAspect="1"/>
          </p:cNvPicPr>
          <p:nvPr/>
        </p:nvPicPr>
        <p:blipFill>
          <a:blip r:embed="rId9"/>
          <a:stretch>
            <a:fillRect/>
          </a:stretch>
        </p:blipFill>
        <p:spPr>
          <a:xfrm>
            <a:off x="5671744" y="2172481"/>
            <a:ext cx="654158" cy="2880589"/>
          </a:xfrm>
          <a:prstGeom prst="rect">
            <a:avLst/>
          </a:prstGeom>
        </p:spPr>
      </p:pic>
      <p:pic>
        <p:nvPicPr>
          <p:cNvPr id="12" name="Slika 11">
            <a:extLst>
              <a:ext uri="{FF2B5EF4-FFF2-40B4-BE49-F238E27FC236}">
                <a16:creationId xmlns:a16="http://schemas.microsoft.com/office/drawing/2014/main" id="{3A39A5A2-A842-251A-0413-97F6DE38761C}"/>
              </a:ext>
            </a:extLst>
          </p:cNvPr>
          <p:cNvPicPr>
            <a:picLocks noChangeAspect="1"/>
          </p:cNvPicPr>
          <p:nvPr/>
        </p:nvPicPr>
        <p:blipFill>
          <a:blip r:embed="rId10"/>
          <a:stretch>
            <a:fillRect/>
          </a:stretch>
        </p:blipFill>
        <p:spPr>
          <a:xfrm>
            <a:off x="4166069" y="2178549"/>
            <a:ext cx="648674" cy="3408383"/>
          </a:xfrm>
          <a:prstGeom prst="rect">
            <a:avLst/>
          </a:prstGeom>
        </p:spPr>
      </p:pic>
      <p:pic>
        <p:nvPicPr>
          <p:cNvPr id="13" name="Slika 12">
            <a:extLst>
              <a:ext uri="{FF2B5EF4-FFF2-40B4-BE49-F238E27FC236}">
                <a16:creationId xmlns:a16="http://schemas.microsoft.com/office/drawing/2014/main" id="{C5B77E96-E6D0-A503-845E-6A882D13C245}"/>
              </a:ext>
            </a:extLst>
          </p:cNvPr>
          <p:cNvPicPr>
            <a:picLocks noChangeAspect="1"/>
          </p:cNvPicPr>
          <p:nvPr/>
        </p:nvPicPr>
        <p:blipFill>
          <a:blip r:embed="rId11"/>
          <a:stretch>
            <a:fillRect/>
          </a:stretch>
        </p:blipFill>
        <p:spPr>
          <a:xfrm>
            <a:off x="1282174" y="2178549"/>
            <a:ext cx="670497" cy="4205312"/>
          </a:xfrm>
          <a:prstGeom prst="rect">
            <a:avLst/>
          </a:prstGeom>
        </p:spPr>
      </p:pic>
      <p:pic>
        <p:nvPicPr>
          <p:cNvPr id="14" name="Slika 13">
            <a:extLst>
              <a:ext uri="{FF2B5EF4-FFF2-40B4-BE49-F238E27FC236}">
                <a16:creationId xmlns:a16="http://schemas.microsoft.com/office/drawing/2014/main" id="{F655EB83-3B03-15F9-60D1-0C5FBD4FF17A}"/>
              </a:ext>
            </a:extLst>
          </p:cNvPr>
          <p:cNvPicPr>
            <a:picLocks noChangeAspect="1"/>
          </p:cNvPicPr>
          <p:nvPr/>
        </p:nvPicPr>
        <p:blipFill>
          <a:blip r:embed="rId12"/>
          <a:stretch>
            <a:fillRect/>
          </a:stretch>
        </p:blipFill>
        <p:spPr>
          <a:xfrm>
            <a:off x="6444783" y="2172481"/>
            <a:ext cx="651910" cy="4088731"/>
          </a:xfrm>
          <a:prstGeom prst="rect">
            <a:avLst/>
          </a:prstGeom>
        </p:spPr>
      </p:pic>
      <p:pic>
        <p:nvPicPr>
          <p:cNvPr id="15" name="Slika 14">
            <a:extLst>
              <a:ext uri="{FF2B5EF4-FFF2-40B4-BE49-F238E27FC236}">
                <a16:creationId xmlns:a16="http://schemas.microsoft.com/office/drawing/2014/main" id="{9E44FF3D-B59D-5F84-71B4-EDFEE62DAEE4}"/>
              </a:ext>
            </a:extLst>
          </p:cNvPr>
          <p:cNvPicPr>
            <a:picLocks noChangeAspect="1"/>
          </p:cNvPicPr>
          <p:nvPr/>
        </p:nvPicPr>
        <p:blipFill>
          <a:blip r:embed="rId13"/>
          <a:stretch>
            <a:fillRect/>
          </a:stretch>
        </p:blipFill>
        <p:spPr>
          <a:xfrm>
            <a:off x="7152245" y="2172480"/>
            <a:ext cx="651003" cy="4182983"/>
          </a:xfrm>
          <a:prstGeom prst="rect">
            <a:avLst/>
          </a:prstGeom>
        </p:spPr>
      </p:pic>
      <p:pic>
        <p:nvPicPr>
          <p:cNvPr id="16" name="Slika 15">
            <a:extLst>
              <a:ext uri="{FF2B5EF4-FFF2-40B4-BE49-F238E27FC236}">
                <a16:creationId xmlns:a16="http://schemas.microsoft.com/office/drawing/2014/main" id="{E76FF24C-6A1A-B4BA-53A4-C6779D893DED}"/>
              </a:ext>
            </a:extLst>
          </p:cNvPr>
          <p:cNvPicPr>
            <a:picLocks noChangeAspect="1"/>
          </p:cNvPicPr>
          <p:nvPr/>
        </p:nvPicPr>
        <p:blipFill>
          <a:blip r:embed="rId14"/>
          <a:stretch>
            <a:fillRect/>
          </a:stretch>
        </p:blipFill>
        <p:spPr>
          <a:xfrm>
            <a:off x="7923036" y="2172480"/>
            <a:ext cx="695145" cy="4466615"/>
          </a:xfrm>
          <a:prstGeom prst="rect">
            <a:avLst/>
          </a:prstGeom>
        </p:spPr>
      </p:pic>
      <p:pic>
        <p:nvPicPr>
          <p:cNvPr id="17" name="Slika 16">
            <a:extLst>
              <a:ext uri="{FF2B5EF4-FFF2-40B4-BE49-F238E27FC236}">
                <a16:creationId xmlns:a16="http://schemas.microsoft.com/office/drawing/2014/main" id="{2E1298F1-B9DC-CE92-BB23-F5D1FB9DB703}"/>
              </a:ext>
            </a:extLst>
          </p:cNvPr>
          <p:cNvPicPr>
            <a:picLocks noChangeAspect="1"/>
          </p:cNvPicPr>
          <p:nvPr/>
        </p:nvPicPr>
        <p:blipFill>
          <a:blip r:embed="rId15"/>
          <a:stretch>
            <a:fillRect/>
          </a:stretch>
        </p:blipFill>
        <p:spPr>
          <a:xfrm>
            <a:off x="8845031" y="798851"/>
            <a:ext cx="3033991" cy="857550"/>
          </a:xfrm>
          <a:prstGeom prst="rect">
            <a:avLst/>
          </a:prstGeom>
        </p:spPr>
      </p:pic>
      <p:pic>
        <p:nvPicPr>
          <p:cNvPr id="18" name="Slika 17">
            <a:extLst>
              <a:ext uri="{FF2B5EF4-FFF2-40B4-BE49-F238E27FC236}">
                <a16:creationId xmlns:a16="http://schemas.microsoft.com/office/drawing/2014/main" id="{36D38770-44DA-F4F5-4830-750767087BA6}"/>
              </a:ext>
            </a:extLst>
          </p:cNvPr>
          <p:cNvPicPr>
            <a:picLocks noChangeAspect="1"/>
          </p:cNvPicPr>
          <p:nvPr/>
        </p:nvPicPr>
        <p:blipFill>
          <a:blip r:embed="rId16"/>
          <a:stretch>
            <a:fillRect/>
          </a:stretch>
        </p:blipFill>
        <p:spPr>
          <a:xfrm>
            <a:off x="8845031" y="5135112"/>
            <a:ext cx="2977149" cy="1621288"/>
          </a:xfrm>
          <a:prstGeom prst="rect">
            <a:avLst/>
          </a:prstGeom>
        </p:spPr>
      </p:pic>
      <p:pic>
        <p:nvPicPr>
          <p:cNvPr id="20" name="Slika 19">
            <a:extLst>
              <a:ext uri="{FF2B5EF4-FFF2-40B4-BE49-F238E27FC236}">
                <a16:creationId xmlns:a16="http://schemas.microsoft.com/office/drawing/2014/main" id="{B0E3F7FD-D909-5D07-C5BC-C41A81A0D999}"/>
              </a:ext>
            </a:extLst>
          </p:cNvPr>
          <p:cNvPicPr>
            <a:picLocks noChangeAspect="1"/>
          </p:cNvPicPr>
          <p:nvPr/>
        </p:nvPicPr>
        <p:blipFill>
          <a:blip r:embed="rId17"/>
          <a:stretch>
            <a:fillRect/>
          </a:stretch>
        </p:blipFill>
        <p:spPr>
          <a:xfrm>
            <a:off x="8875694" y="1797824"/>
            <a:ext cx="2977149" cy="1618552"/>
          </a:xfrm>
          <a:prstGeom prst="rect">
            <a:avLst/>
          </a:prstGeom>
        </p:spPr>
      </p:pic>
      <p:pic>
        <p:nvPicPr>
          <p:cNvPr id="21" name="Slika 20">
            <a:extLst>
              <a:ext uri="{FF2B5EF4-FFF2-40B4-BE49-F238E27FC236}">
                <a16:creationId xmlns:a16="http://schemas.microsoft.com/office/drawing/2014/main" id="{D35AC0AB-862A-D396-8E76-BAC760F3201D}"/>
              </a:ext>
            </a:extLst>
          </p:cNvPr>
          <p:cNvPicPr>
            <a:picLocks noChangeAspect="1"/>
          </p:cNvPicPr>
          <p:nvPr/>
        </p:nvPicPr>
        <p:blipFill>
          <a:blip r:embed="rId18"/>
          <a:stretch>
            <a:fillRect/>
          </a:stretch>
        </p:blipFill>
        <p:spPr>
          <a:xfrm>
            <a:off x="8873451" y="3460826"/>
            <a:ext cx="2977149" cy="1617183"/>
          </a:xfrm>
          <a:prstGeom prst="rect">
            <a:avLst/>
          </a:prstGeom>
        </p:spPr>
      </p:pic>
    </p:spTree>
    <p:extLst>
      <p:ext uri="{BB962C8B-B14F-4D97-AF65-F5344CB8AC3E}">
        <p14:creationId xmlns:p14="http://schemas.microsoft.com/office/powerpoint/2010/main" val="1199879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0A93DD-5AB1-F9D3-4E98-E5024848670B}"/>
            </a:ext>
          </a:extLst>
        </p:cNvPr>
        <p:cNvGrpSpPr/>
        <p:nvPr/>
      </p:nvGrpSpPr>
      <p:grpSpPr>
        <a:xfrm>
          <a:off x="0" y="0"/>
          <a:ext cx="0" cy="0"/>
          <a:chOff x="0" y="0"/>
          <a:chExt cx="0" cy="0"/>
        </a:xfrm>
      </p:grpSpPr>
      <p:sp>
        <p:nvSpPr>
          <p:cNvPr id="2" name="Naslov 1">
            <a:extLst>
              <a:ext uri="{FF2B5EF4-FFF2-40B4-BE49-F238E27FC236}">
                <a16:creationId xmlns:a16="http://schemas.microsoft.com/office/drawing/2014/main" id="{A75D1B6D-A8F5-C7A8-C475-1682D66FF37C}"/>
              </a:ext>
            </a:extLst>
          </p:cNvPr>
          <p:cNvSpPr>
            <a:spLocks noGrp="1"/>
          </p:cNvSpPr>
          <p:nvPr>
            <p:ph type="title"/>
          </p:nvPr>
        </p:nvSpPr>
        <p:spPr/>
        <p:txBody>
          <a:bodyPr vert="horz" lIns="91440" tIns="45720" rIns="91440" bIns="45720" rtlCol="0" anchor="ctr">
            <a:normAutofit/>
          </a:bodyPr>
          <a:lstStyle/>
          <a:p>
            <a:r>
              <a:rPr lang="sl-SI" sz="3600" b="1" dirty="0">
                <a:effectLst>
                  <a:outerShdw blurRad="38100" dist="38100" dir="2700000" algn="tl">
                    <a:srgbClr val="000000">
                      <a:alpha val="43137"/>
                    </a:srgbClr>
                  </a:outerShdw>
                </a:effectLst>
              </a:rPr>
              <a:t>Zaključek in poziv k ukrepanju</a:t>
            </a:r>
          </a:p>
        </p:txBody>
      </p:sp>
      <p:sp>
        <p:nvSpPr>
          <p:cNvPr id="5" name="Označba mesta vsebine 4">
            <a:extLst>
              <a:ext uri="{FF2B5EF4-FFF2-40B4-BE49-F238E27FC236}">
                <a16:creationId xmlns:a16="http://schemas.microsoft.com/office/drawing/2014/main" id="{7E5CE47B-8A3B-25EA-AA87-24B97C5B3076}"/>
              </a:ext>
            </a:extLst>
          </p:cNvPr>
          <p:cNvSpPr>
            <a:spLocks noGrp="1"/>
          </p:cNvSpPr>
          <p:nvPr>
            <p:ph idx="1"/>
          </p:nvPr>
        </p:nvSpPr>
        <p:spPr/>
        <p:txBody>
          <a:bodyPr>
            <a:normAutofit/>
          </a:bodyPr>
          <a:lstStyle/>
          <a:p>
            <a:pPr marL="514350" indent="-514350">
              <a:buFont typeface="+mj-lt"/>
              <a:buAutoNum type="arabicPeriod"/>
            </a:pPr>
            <a:r>
              <a:rPr lang="it-IT" dirty="0" err="1"/>
              <a:t>Priložnosti</a:t>
            </a:r>
            <a:r>
              <a:rPr lang="it-IT" dirty="0"/>
              <a:t> za </a:t>
            </a:r>
            <a:r>
              <a:rPr lang="it-IT" dirty="0" err="1"/>
              <a:t>inovacije</a:t>
            </a:r>
            <a:r>
              <a:rPr lang="it-IT" dirty="0"/>
              <a:t> in nove </a:t>
            </a:r>
            <a:r>
              <a:rPr lang="it-IT" dirty="0" err="1"/>
              <a:t>poslovne</a:t>
            </a:r>
            <a:r>
              <a:rPr lang="it-IT" dirty="0"/>
              <a:t> </a:t>
            </a:r>
            <a:r>
              <a:rPr lang="it-IT" dirty="0" err="1"/>
              <a:t>modele</a:t>
            </a:r>
            <a:endParaRPr lang="sl-SI" dirty="0"/>
          </a:p>
          <a:p>
            <a:pPr marL="914400" lvl="1" indent="-457200" eaLnBrk="0" fontAlgn="base" hangingPunct="0">
              <a:lnSpc>
                <a:spcPct val="100000"/>
              </a:lnSpc>
              <a:spcBef>
                <a:spcPct val="0"/>
              </a:spcBef>
              <a:spcAft>
                <a:spcPct val="0"/>
              </a:spcAft>
              <a:buFont typeface="+mj-lt"/>
              <a:buAutoNum type="alphaLcParenR"/>
            </a:pPr>
            <a:endParaRPr kumimoji="0" lang="sl-SI" altLang="sl-SI" sz="1600" b="0" i="0" u="none" strike="noStrike" cap="none" normalizeH="0" baseline="0" dirty="0">
              <a:ln>
                <a:noFill/>
              </a:ln>
              <a:solidFill>
                <a:schemeClr val="tx1"/>
              </a:solidFill>
              <a:effectLst/>
              <a:latin typeface="Arial" panose="020B0604020202020204" pitchFamily="34" charset="0"/>
            </a:endParaRPr>
          </a:p>
          <a:p>
            <a:pPr marL="914400" lvl="1" indent="-457200" eaLnBrk="0" fontAlgn="base" hangingPunct="0">
              <a:lnSpc>
                <a:spcPct val="100000"/>
              </a:lnSpc>
              <a:spcBef>
                <a:spcPct val="0"/>
              </a:spcBef>
              <a:spcAft>
                <a:spcPct val="0"/>
              </a:spcAft>
              <a:buFont typeface="+mj-lt"/>
              <a:buAutoNum type="alphaLcParenR"/>
            </a:pPr>
            <a:r>
              <a:rPr kumimoji="0" lang="sl-SI" altLang="sl-SI" sz="1600" b="0" i="0" u="none" strike="noStrike" cap="none" normalizeH="0" baseline="0" dirty="0">
                <a:ln>
                  <a:noFill/>
                </a:ln>
                <a:solidFill>
                  <a:schemeClr val="tx1"/>
                </a:solidFill>
                <a:effectLst/>
                <a:latin typeface="Arial" panose="020B0604020202020204" pitchFamily="34" charset="0"/>
              </a:rPr>
              <a:t>Raziskovanje priložnosti za inovativne poslovne modele, ki temeljijo na krožnem gospodarstvu, kot so najemni modeli, obratovanje v zaprtih materialnih zankah in storitveno gospodarstvo.</a:t>
            </a:r>
          </a:p>
          <a:p>
            <a:pPr marL="914400" lvl="1" indent="-457200" eaLnBrk="0" fontAlgn="base" hangingPunct="0">
              <a:lnSpc>
                <a:spcPct val="100000"/>
              </a:lnSpc>
              <a:spcBef>
                <a:spcPct val="0"/>
              </a:spcBef>
              <a:spcAft>
                <a:spcPct val="0"/>
              </a:spcAft>
              <a:buFont typeface="+mj-lt"/>
              <a:buAutoNum type="alphaLcParenR"/>
            </a:pPr>
            <a:r>
              <a:rPr kumimoji="0" lang="sl-SI" altLang="sl-SI" sz="1600" b="0" i="0" u="none" strike="noStrike" cap="none" normalizeH="0" baseline="0" dirty="0">
                <a:ln>
                  <a:noFill/>
                </a:ln>
                <a:solidFill>
                  <a:schemeClr val="tx1"/>
                </a:solidFill>
                <a:effectLst/>
                <a:latin typeface="Arial" panose="020B0604020202020204" pitchFamily="34" charset="0"/>
              </a:rPr>
              <a:t>Tehnološke inovacije, ki omogočajo učinkovitejšo rabo virov, kot so napredni reciklažni procesi, digitalizacija in uporaba BIM (</a:t>
            </a:r>
            <a:r>
              <a:rPr kumimoji="0" lang="sl-SI" altLang="sl-SI" sz="1600" b="0" i="0" u="none" strike="noStrike" cap="none" normalizeH="0" baseline="0" dirty="0" err="1">
                <a:ln>
                  <a:noFill/>
                </a:ln>
                <a:solidFill>
                  <a:schemeClr val="tx1"/>
                </a:solidFill>
                <a:effectLst/>
                <a:latin typeface="Arial" panose="020B0604020202020204" pitchFamily="34" charset="0"/>
              </a:rPr>
              <a:t>Building</a:t>
            </a:r>
            <a:r>
              <a:rPr kumimoji="0" lang="sl-SI" altLang="sl-SI" sz="1600" b="0" i="0" u="none" strike="noStrike" cap="none" normalizeH="0" baseline="0" dirty="0">
                <a:ln>
                  <a:noFill/>
                </a:ln>
                <a:solidFill>
                  <a:schemeClr val="tx1"/>
                </a:solidFill>
                <a:effectLst/>
                <a:latin typeface="Arial" panose="020B0604020202020204" pitchFamily="34" charset="0"/>
              </a:rPr>
              <a:t> </a:t>
            </a:r>
            <a:r>
              <a:rPr kumimoji="0" lang="sl-SI" altLang="sl-SI" sz="1600" b="0" i="0" u="none" strike="noStrike" cap="none" normalizeH="0" baseline="0" dirty="0" err="1">
                <a:ln>
                  <a:noFill/>
                </a:ln>
                <a:solidFill>
                  <a:schemeClr val="tx1"/>
                </a:solidFill>
                <a:effectLst/>
                <a:latin typeface="Arial" panose="020B0604020202020204" pitchFamily="34" charset="0"/>
              </a:rPr>
              <a:t>Information</a:t>
            </a:r>
            <a:r>
              <a:rPr kumimoji="0" lang="sl-SI" altLang="sl-SI" sz="1600" b="0" i="0" u="none" strike="noStrike" cap="none" normalizeH="0" baseline="0" dirty="0">
                <a:ln>
                  <a:noFill/>
                </a:ln>
                <a:solidFill>
                  <a:schemeClr val="tx1"/>
                </a:solidFill>
                <a:effectLst/>
                <a:latin typeface="Arial" panose="020B0604020202020204" pitchFamily="34" charset="0"/>
              </a:rPr>
              <a:t> </a:t>
            </a:r>
            <a:r>
              <a:rPr kumimoji="0" lang="sl-SI" altLang="sl-SI" sz="1600" b="0" i="0" u="none" strike="noStrike" cap="none" normalizeH="0" baseline="0" dirty="0" err="1">
                <a:ln>
                  <a:noFill/>
                </a:ln>
                <a:solidFill>
                  <a:schemeClr val="tx1"/>
                </a:solidFill>
                <a:effectLst/>
                <a:latin typeface="Arial" panose="020B0604020202020204" pitchFamily="34" charset="0"/>
              </a:rPr>
              <a:t>Modeling</a:t>
            </a:r>
            <a:r>
              <a:rPr kumimoji="0" lang="sl-SI" altLang="sl-SI" sz="1600" b="0" i="0" u="none" strike="noStrike" cap="none" normalizeH="0" baseline="0" dirty="0">
                <a:ln>
                  <a:noFill/>
                </a:ln>
                <a:solidFill>
                  <a:schemeClr val="tx1"/>
                </a:solidFill>
                <a:effectLst/>
                <a:latin typeface="Arial" panose="020B0604020202020204" pitchFamily="34" charset="0"/>
              </a:rPr>
              <a:t>).</a:t>
            </a:r>
          </a:p>
          <a:p>
            <a:pPr marL="914400" lvl="1" indent="-457200" eaLnBrk="0" fontAlgn="base" hangingPunct="0">
              <a:lnSpc>
                <a:spcPct val="100000"/>
              </a:lnSpc>
              <a:spcBef>
                <a:spcPct val="0"/>
              </a:spcBef>
              <a:spcAft>
                <a:spcPct val="0"/>
              </a:spcAft>
              <a:buFont typeface="+mj-lt"/>
              <a:buAutoNum type="alphaLcParenR"/>
            </a:pPr>
            <a:r>
              <a:rPr kumimoji="0" lang="sl-SI" altLang="sl-SI" sz="1600" b="0" i="0" u="none" strike="noStrike" cap="none" normalizeH="0" baseline="0" dirty="0">
                <a:ln>
                  <a:noFill/>
                </a:ln>
                <a:solidFill>
                  <a:schemeClr val="tx1"/>
                </a:solidFill>
                <a:effectLst/>
                <a:latin typeface="Arial" panose="020B0604020202020204" pitchFamily="34" charset="0"/>
              </a:rPr>
              <a:t>Podpora raziskavam in razvoju novih materialov, ki omogočajo večjo trajnost in ponovno uporabo. </a:t>
            </a:r>
          </a:p>
          <a:p>
            <a:pPr marL="514350" indent="-514350">
              <a:buFont typeface="+mj-lt"/>
              <a:buAutoNum type="arabicPeriod"/>
            </a:pPr>
            <a:r>
              <a:rPr lang="pl-PL" dirty="0"/>
              <a:t>Izdelava trajnostnih strategij za prihodnost</a:t>
            </a:r>
          </a:p>
          <a:p>
            <a:pPr marL="914400" marR="0" lvl="1" indent="-457200" eaLnBrk="0" fontAlgn="base" hangingPunct="0">
              <a:lnSpc>
                <a:spcPct val="100000"/>
              </a:lnSpc>
              <a:spcBef>
                <a:spcPct val="0"/>
              </a:spcBef>
              <a:spcAft>
                <a:spcPct val="0"/>
              </a:spcAft>
              <a:buClrTx/>
              <a:buSzTx/>
              <a:buFont typeface="+mj-lt"/>
              <a:buAutoNum type="alphaLcParenR"/>
              <a:tabLst/>
            </a:pPr>
            <a:endParaRPr lang="sl-SI" altLang="sl-SI" sz="1600" dirty="0">
              <a:latin typeface="Arial" panose="020B0604020202020204" pitchFamily="34" charset="0"/>
            </a:endParaRPr>
          </a:p>
          <a:p>
            <a:pPr marL="914400" marR="0" lvl="1" indent="-457200" eaLnBrk="0" fontAlgn="base" hangingPunct="0">
              <a:lnSpc>
                <a:spcPct val="100000"/>
              </a:lnSpc>
              <a:spcBef>
                <a:spcPct val="0"/>
              </a:spcBef>
              <a:spcAft>
                <a:spcPct val="0"/>
              </a:spcAft>
              <a:buClrTx/>
              <a:buSzTx/>
              <a:buFont typeface="+mj-lt"/>
              <a:buAutoNum type="alphaLcParenR"/>
              <a:tabLst/>
            </a:pPr>
            <a:r>
              <a:rPr lang="sl-SI" altLang="sl-SI" sz="1600" dirty="0">
                <a:latin typeface="Arial" panose="020B0604020202020204" pitchFamily="34" charset="0"/>
              </a:rPr>
              <a:t>Razvoj dolgoročnih strategij za zmanjšanje odvisnosti od naravnih mineralnih virov z vključitvijo krožnih praks v prostorsko načrtovanje.</a:t>
            </a:r>
          </a:p>
          <a:p>
            <a:pPr marL="914400" marR="0" lvl="1" indent="-457200" eaLnBrk="0" fontAlgn="base" hangingPunct="0">
              <a:lnSpc>
                <a:spcPct val="100000"/>
              </a:lnSpc>
              <a:spcBef>
                <a:spcPct val="0"/>
              </a:spcBef>
              <a:spcAft>
                <a:spcPct val="0"/>
              </a:spcAft>
              <a:buClrTx/>
              <a:buSzTx/>
              <a:buFont typeface="+mj-lt"/>
              <a:buAutoNum type="alphaLcParenR"/>
              <a:tabLst/>
            </a:pPr>
            <a:r>
              <a:rPr lang="sl-SI" altLang="sl-SI" sz="1600" dirty="0">
                <a:latin typeface="Arial" panose="020B0604020202020204" pitchFamily="34" charset="0"/>
              </a:rPr>
              <a:t>Sodelovanje med različnimi deležniki, kot so občine, podjetja, raziskovalne ustanove in lokalne skupnosti, pri oblikovanju celovitih strategij za trajnostno rabo virov.</a:t>
            </a:r>
          </a:p>
          <a:p>
            <a:pPr marL="914400" marR="0" lvl="1" indent="-457200" eaLnBrk="0" fontAlgn="base" hangingPunct="0">
              <a:lnSpc>
                <a:spcPct val="100000"/>
              </a:lnSpc>
              <a:spcBef>
                <a:spcPct val="0"/>
              </a:spcBef>
              <a:spcAft>
                <a:spcPct val="0"/>
              </a:spcAft>
              <a:buClrTx/>
              <a:buSzTx/>
              <a:buFont typeface="+mj-lt"/>
              <a:buAutoNum type="alphaLcParenR"/>
              <a:tabLst/>
            </a:pPr>
            <a:r>
              <a:rPr lang="sl-SI" altLang="sl-SI" sz="1600" dirty="0">
                <a:latin typeface="Arial" panose="020B0604020202020204" pitchFamily="34" charset="0"/>
              </a:rPr>
              <a:t>Predlogi ukrepov, ki jih lahko občine in podjetja sprejmejo za krepitev krožnega gospodarstva in trajnostnega razvoja </a:t>
            </a:r>
          </a:p>
          <a:p>
            <a:pPr marL="514350" indent="-514350">
              <a:buFont typeface="+mj-lt"/>
              <a:buAutoNum type="arabicPeriod"/>
            </a:pPr>
            <a:endParaRPr lang="sl-SI" dirty="0"/>
          </a:p>
        </p:txBody>
      </p:sp>
      <p:sp>
        <p:nvSpPr>
          <p:cNvPr id="6" name="Pravokotnik 5">
            <a:extLst>
              <a:ext uri="{FF2B5EF4-FFF2-40B4-BE49-F238E27FC236}">
                <a16:creationId xmlns:a16="http://schemas.microsoft.com/office/drawing/2014/main" id="{6F651D3E-4F57-D96D-37C2-DB6B41FEEB6E}"/>
              </a:ext>
            </a:extLst>
          </p:cNvPr>
          <p:cNvSpPr/>
          <p:nvPr/>
        </p:nvSpPr>
        <p:spPr>
          <a:xfrm>
            <a:off x="1809750" y="2457450"/>
            <a:ext cx="3035300" cy="298450"/>
          </a:xfrm>
          <a:prstGeom prst="rect">
            <a:avLst/>
          </a:prstGeom>
          <a:solidFill>
            <a:srgbClr val="92D050">
              <a:alpha val="3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l-SI"/>
          </a:p>
        </p:txBody>
      </p:sp>
      <p:sp>
        <p:nvSpPr>
          <p:cNvPr id="7" name="Pravokotnik 6">
            <a:extLst>
              <a:ext uri="{FF2B5EF4-FFF2-40B4-BE49-F238E27FC236}">
                <a16:creationId xmlns:a16="http://schemas.microsoft.com/office/drawing/2014/main" id="{13E0953B-59A5-7FF3-F2D6-534A30F84790}"/>
              </a:ext>
            </a:extLst>
          </p:cNvPr>
          <p:cNvSpPr/>
          <p:nvPr/>
        </p:nvSpPr>
        <p:spPr>
          <a:xfrm>
            <a:off x="1809750" y="4464050"/>
            <a:ext cx="2565400" cy="298450"/>
          </a:xfrm>
          <a:prstGeom prst="rect">
            <a:avLst/>
          </a:prstGeom>
          <a:solidFill>
            <a:srgbClr val="92D050">
              <a:alpha val="3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l-SI"/>
          </a:p>
        </p:txBody>
      </p:sp>
      <p:sp>
        <p:nvSpPr>
          <p:cNvPr id="8" name="Pravokotnik 7">
            <a:extLst>
              <a:ext uri="{FF2B5EF4-FFF2-40B4-BE49-F238E27FC236}">
                <a16:creationId xmlns:a16="http://schemas.microsoft.com/office/drawing/2014/main" id="{97A22D4B-056E-6AF1-EDDA-2B03F42FC07B}"/>
              </a:ext>
            </a:extLst>
          </p:cNvPr>
          <p:cNvSpPr/>
          <p:nvPr/>
        </p:nvSpPr>
        <p:spPr>
          <a:xfrm>
            <a:off x="7156450" y="2457450"/>
            <a:ext cx="3181350" cy="355600"/>
          </a:xfrm>
          <a:prstGeom prst="rect">
            <a:avLst/>
          </a:prstGeom>
          <a:solidFill>
            <a:srgbClr val="92D050">
              <a:alpha val="3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l-SI"/>
          </a:p>
        </p:txBody>
      </p:sp>
      <p:sp>
        <p:nvSpPr>
          <p:cNvPr id="9" name="Pravokotnik 8">
            <a:extLst>
              <a:ext uri="{FF2B5EF4-FFF2-40B4-BE49-F238E27FC236}">
                <a16:creationId xmlns:a16="http://schemas.microsoft.com/office/drawing/2014/main" id="{96C98047-151A-AF6F-9B54-96A0E037BA1E}"/>
              </a:ext>
            </a:extLst>
          </p:cNvPr>
          <p:cNvSpPr/>
          <p:nvPr/>
        </p:nvSpPr>
        <p:spPr>
          <a:xfrm>
            <a:off x="6686550" y="4406900"/>
            <a:ext cx="2616200" cy="355600"/>
          </a:xfrm>
          <a:prstGeom prst="rect">
            <a:avLst/>
          </a:prstGeom>
          <a:solidFill>
            <a:srgbClr val="92D050">
              <a:alpha val="3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l-SI"/>
          </a:p>
        </p:txBody>
      </p:sp>
      <p:sp>
        <p:nvSpPr>
          <p:cNvPr id="10" name="Pravokotnik 9">
            <a:extLst>
              <a:ext uri="{FF2B5EF4-FFF2-40B4-BE49-F238E27FC236}">
                <a16:creationId xmlns:a16="http://schemas.microsoft.com/office/drawing/2014/main" id="{4268CBC9-EFF2-307F-CE6A-5A3195E85184}"/>
              </a:ext>
            </a:extLst>
          </p:cNvPr>
          <p:cNvSpPr/>
          <p:nvPr/>
        </p:nvSpPr>
        <p:spPr>
          <a:xfrm>
            <a:off x="1809750" y="2929730"/>
            <a:ext cx="3251200" cy="378619"/>
          </a:xfrm>
          <a:prstGeom prst="rect">
            <a:avLst/>
          </a:prstGeom>
          <a:solidFill>
            <a:srgbClr val="FFFF00">
              <a:alpha val="3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l-SI"/>
          </a:p>
        </p:txBody>
      </p:sp>
      <p:sp>
        <p:nvSpPr>
          <p:cNvPr id="11" name="Pravokotnik 10">
            <a:extLst>
              <a:ext uri="{FF2B5EF4-FFF2-40B4-BE49-F238E27FC236}">
                <a16:creationId xmlns:a16="http://schemas.microsoft.com/office/drawing/2014/main" id="{D56241E2-0573-4D6A-B11C-66C778815BB2}"/>
              </a:ext>
            </a:extLst>
          </p:cNvPr>
          <p:cNvSpPr/>
          <p:nvPr/>
        </p:nvSpPr>
        <p:spPr>
          <a:xfrm>
            <a:off x="1809750" y="4928790"/>
            <a:ext cx="3390900" cy="298450"/>
          </a:xfrm>
          <a:prstGeom prst="rect">
            <a:avLst/>
          </a:prstGeom>
          <a:solidFill>
            <a:srgbClr val="FFFF00">
              <a:alpha val="3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l-SI"/>
          </a:p>
        </p:txBody>
      </p:sp>
      <p:sp>
        <p:nvSpPr>
          <p:cNvPr id="12" name="Pravokotnik 11">
            <a:extLst>
              <a:ext uri="{FF2B5EF4-FFF2-40B4-BE49-F238E27FC236}">
                <a16:creationId xmlns:a16="http://schemas.microsoft.com/office/drawing/2014/main" id="{595B4472-F11D-0F6F-C692-667C61866BE2}"/>
              </a:ext>
            </a:extLst>
          </p:cNvPr>
          <p:cNvSpPr/>
          <p:nvPr/>
        </p:nvSpPr>
        <p:spPr>
          <a:xfrm>
            <a:off x="2743200" y="5201840"/>
            <a:ext cx="5143500" cy="298450"/>
          </a:xfrm>
          <a:prstGeom prst="rect">
            <a:avLst/>
          </a:prstGeom>
          <a:solidFill>
            <a:srgbClr val="FFFF00">
              <a:alpha val="3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l-SI"/>
          </a:p>
        </p:txBody>
      </p:sp>
      <p:sp>
        <p:nvSpPr>
          <p:cNvPr id="13" name="Pravokotnik 12">
            <a:extLst>
              <a:ext uri="{FF2B5EF4-FFF2-40B4-BE49-F238E27FC236}">
                <a16:creationId xmlns:a16="http://schemas.microsoft.com/office/drawing/2014/main" id="{C01E5D54-1491-ABD7-1473-5AC40B5AD87B}"/>
              </a:ext>
            </a:extLst>
          </p:cNvPr>
          <p:cNvSpPr/>
          <p:nvPr/>
        </p:nvSpPr>
        <p:spPr>
          <a:xfrm>
            <a:off x="4432300" y="3860005"/>
            <a:ext cx="3517900" cy="355600"/>
          </a:xfrm>
          <a:prstGeom prst="rect">
            <a:avLst/>
          </a:prstGeom>
          <a:solidFill>
            <a:srgbClr val="FFFF00">
              <a:alpha val="3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l-SI"/>
          </a:p>
        </p:txBody>
      </p:sp>
      <p:sp>
        <p:nvSpPr>
          <p:cNvPr id="14" name="Pravokotnik 13">
            <a:extLst>
              <a:ext uri="{FF2B5EF4-FFF2-40B4-BE49-F238E27FC236}">
                <a16:creationId xmlns:a16="http://schemas.microsoft.com/office/drawing/2014/main" id="{2C87A06D-0CFA-0088-407D-3390D2A2EE98}"/>
              </a:ext>
            </a:extLst>
          </p:cNvPr>
          <p:cNvSpPr/>
          <p:nvPr/>
        </p:nvSpPr>
        <p:spPr>
          <a:xfrm>
            <a:off x="5295900" y="1886744"/>
            <a:ext cx="3517900" cy="355600"/>
          </a:xfrm>
          <a:prstGeom prst="rect">
            <a:avLst/>
          </a:prstGeom>
          <a:solidFill>
            <a:srgbClr val="FFFF00">
              <a:alpha val="3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l-SI"/>
          </a:p>
        </p:txBody>
      </p:sp>
      <p:sp>
        <p:nvSpPr>
          <p:cNvPr id="15" name="Pravokotnik 14">
            <a:extLst>
              <a:ext uri="{FF2B5EF4-FFF2-40B4-BE49-F238E27FC236}">
                <a16:creationId xmlns:a16="http://schemas.microsoft.com/office/drawing/2014/main" id="{489AF65B-A038-4E47-7D2C-DA22DF329BA6}"/>
              </a:ext>
            </a:extLst>
          </p:cNvPr>
          <p:cNvSpPr/>
          <p:nvPr/>
        </p:nvSpPr>
        <p:spPr>
          <a:xfrm>
            <a:off x="1809750" y="5475684"/>
            <a:ext cx="4286250" cy="297655"/>
          </a:xfrm>
          <a:prstGeom prst="rect">
            <a:avLst/>
          </a:prstGeom>
          <a:solidFill>
            <a:srgbClr val="00B0F0">
              <a:alpha val="15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l-SI"/>
          </a:p>
        </p:txBody>
      </p:sp>
      <p:sp>
        <p:nvSpPr>
          <p:cNvPr id="16" name="Pravokotnik 15">
            <a:extLst>
              <a:ext uri="{FF2B5EF4-FFF2-40B4-BE49-F238E27FC236}">
                <a16:creationId xmlns:a16="http://schemas.microsoft.com/office/drawing/2014/main" id="{1CE3F54E-1864-6E51-A18A-D038539CBA0A}"/>
              </a:ext>
            </a:extLst>
          </p:cNvPr>
          <p:cNvSpPr/>
          <p:nvPr/>
        </p:nvSpPr>
        <p:spPr>
          <a:xfrm>
            <a:off x="2603500" y="3478209"/>
            <a:ext cx="6146800" cy="298450"/>
          </a:xfrm>
          <a:prstGeom prst="rect">
            <a:avLst/>
          </a:prstGeom>
          <a:solidFill>
            <a:srgbClr val="00B0F0">
              <a:alpha val="15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sl-SI"/>
          </a:p>
        </p:txBody>
      </p:sp>
      <p:sp>
        <p:nvSpPr>
          <p:cNvPr id="18" name="PoljeZBesedilom 17">
            <a:extLst>
              <a:ext uri="{FF2B5EF4-FFF2-40B4-BE49-F238E27FC236}">
                <a16:creationId xmlns:a16="http://schemas.microsoft.com/office/drawing/2014/main" id="{40E70D65-201B-C83A-26D2-03D482E88812}"/>
              </a:ext>
            </a:extLst>
          </p:cNvPr>
          <p:cNvSpPr txBox="1"/>
          <p:nvPr/>
        </p:nvSpPr>
        <p:spPr>
          <a:xfrm>
            <a:off x="1168400" y="3771364"/>
            <a:ext cx="1587500" cy="523220"/>
          </a:xfrm>
          <a:prstGeom prst="rect">
            <a:avLst/>
          </a:prstGeom>
          <a:solidFill>
            <a:schemeClr val="bg1"/>
          </a:solidFill>
        </p:spPr>
        <p:txBody>
          <a:bodyPr wrap="square">
            <a:spAutoFit/>
          </a:bodyPr>
          <a:lstStyle/>
          <a:p>
            <a:r>
              <a:rPr lang="pl-PL" sz="2800" b="1" dirty="0">
                <a:effectLst>
                  <a:outerShdw blurRad="38100" dist="38100" dir="2700000" algn="tl">
                    <a:srgbClr val="000000">
                      <a:alpha val="43137"/>
                    </a:srgbClr>
                  </a:outerShdw>
                </a:effectLst>
              </a:rPr>
              <a:t>Izdelava</a:t>
            </a:r>
            <a:endParaRPr lang="sl-SI" sz="2000" b="1" dirty="0">
              <a:effectLst>
                <a:outerShdw blurRad="38100" dist="38100" dir="2700000" algn="tl">
                  <a:srgbClr val="000000">
                    <a:alpha val="43137"/>
                  </a:srgbClr>
                </a:outerShdw>
              </a:effectLst>
            </a:endParaRPr>
          </a:p>
        </p:txBody>
      </p:sp>
      <p:sp>
        <p:nvSpPr>
          <p:cNvPr id="20" name="PoljeZBesedilom 19">
            <a:extLst>
              <a:ext uri="{FF2B5EF4-FFF2-40B4-BE49-F238E27FC236}">
                <a16:creationId xmlns:a16="http://schemas.microsoft.com/office/drawing/2014/main" id="{25BFE6A5-F1EC-8E99-D2F1-B1BC71DAB39E}"/>
              </a:ext>
            </a:extLst>
          </p:cNvPr>
          <p:cNvSpPr txBox="1"/>
          <p:nvPr/>
        </p:nvSpPr>
        <p:spPr>
          <a:xfrm>
            <a:off x="1184275" y="1787653"/>
            <a:ext cx="1908175" cy="523220"/>
          </a:xfrm>
          <a:prstGeom prst="rect">
            <a:avLst/>
          </a:prstGeom>
          <a:solidFill>
            <a:schemeClr val="bg1"/>
          </a:solidFill>
        </p:spPr>
        <p:txBody>
          <a:bodyPr wrap="square">
            <a:spAutoFit/>
          </a:bodyPr>
          <a:lstStyle/>
          <a:p>
            <a:r>
              <a:rPr lang="it-IT" sz="2800" b="1" dirty="0" err="1">
                <a:effectLst>
                  <a:outerShdw blurRad="38100" dist="38100" dir="2700000" algn="tl">
                    <a:srgbClr val="000000">
                      <a:alpha val="43137"/>
                    </a:srgbClr>
                  </a:outerShdw>
                </a:effectLst>
              </a:rPr>
              <a:t>Priložnosti</a:t>
            </a:r>
            <a:endParaRPr lang="sl-SI" sz="28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632819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5">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
                                            <p:txEl>
                                              <p:pRg st="7" end="7"/>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5">
                                            <p:txEl>
                                              <p:pRg st="8" end="8"/>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5">
                                            <p:txEl>
                                              <p:pRg st="9" end="9"/>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8"/>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10"/>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13"/>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14"/>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15"/>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16"/>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18"/>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8" grpId="0" animBg="1"/>
      <p:bldP spid="20" grpId="0" animBg="1"/>
    </p:bldLst>
  </p:timing>
</p:sld>
</file>

<file path=ppt/theme/theme1.xml><?xml version="1.0" encoding="utf-8"?>
<a:theme xmlns:a="http://schemas.openxmlformats.org/drawingml/2006/main" name="Officeova tema">
  <a:themeElements>
    <a:clrScheme name="Pisarna">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Pisarna">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Pisarna">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ova tema">
  <a:themeElements>
    <a:clrScheme name="Pisarna">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Pisarna">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Pisarna">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456</TotalTime>
  <Words>956</Words>
  <Application>Microsoft Office PowerPoint</Application>
  <PresentationFormat>Širokozaslonsko</PresentationFormat>
  <Paragraphs>175</Paragraphs>
  <Slides>7</Slides>
  <Notes>6</Notes>
  <HiddenSlides>0</HiddenSlides>
  <MMClips>0</MMClips>
  <ScaleCrop>false</ScaleCrop>
  <HeadingPairs>
    <vt:vector size="8" baseType="variant">
      <vt:variant>
        <vt:lpstr>Uporabljene pisave</vt:lpstr>
      </vt:variant>
      <vt:variant>
        <vt:i4>5</vt:i4>
      </vt:variant>
      <vt:variant>
        <vt:lpstr>Tema</vt:lpstr>
      </vt:variant>
      <vt:variant>
        <vt:i4>1</vt:i4>
      </vt:variant>
      <vt:variant>
        <vt:lpstr>Vdelani OLE strežniki</vt:lpstr>
      </vt:variant>
      <vt:variant>
        <vt:i4>1</vt:i4>
      </vt:variant>
      <vt:variant>
        <vt:lpstr>Naslovi diapozitivov</vt:lpstr>
      </vt:variant>
      <vt:variant>
        <vt:i4>7</vt:i4>
      </vt:variant>
    </vt:vector>
  </HeadingPairs>
  <TitlesOfParts>
    <vt:vector size="14" baseType="lpstr">
      <vt:lpstr>Aptos</vt:lpstr>
      <vt:lpstr>Aptos Display</vt:lpstr>
      <vt:lpstr>Arial</vt:lpstr>
      <vt:lpstr>Calibri</vt:lpstr>
      <vt:lpstr>Tahoma</vt:lpstr>
      <vt:lpstr>Officeova tema</vt:lpstr>
      <vt:lpstr>Equation</vt:lpstr>
      <vt:lpstr>KROŽNO GOSPODARSTVO IN PROSTORSKO NAČRTOVANJE OB POTENCIALU POMANJKANJA RAZPOLOŽLJIVIH NARAVNIH VIROV MINERALNIH SUROVIN - IZZIVI IN REŠITVE</vt:lpstr>
      <vt:lpstr>Uvod v krožno gospodarstvo in trajnostno prostorsko načrtovanje</vt:lpstr>
      <vt:lpstr>Pomanjkanje mineralnih virov in vplivi na prostorsko načrtovanje</vt:lpstr>
      <vt:lpstr>Uporaba recikliranih materialov kot nadomestek za naravne vire</vt:lpstr>
      <vt:lpstr>Integracija krožnega gospodarstva v prostorsko načrtovanje</vt:lpstr>
      <vt:lpstr>Pravne in regulativne zahteve</vt:lpstr>
      <vt:lpstr>Zaključek in poziv k ukrepanju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Željko Pogačnik</dc:creator>
  <cp:lastModifiedBy>Željko Pogačnik</cp:lastModifiedBy>
  <cp:revision>12</cp:revision>
  <dcterms:created xsi:type="dcterms:W3CDTF">2024-10-19T12:01:40Z</dcterms:created>
  <dcterms:modified xsi:type="dcterms:W3CDTF">2024-10-21T06:56:19Z</dcterms:modified>
</cp:coreProperties>
</file>